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ink/ink1.xml" ContentType="application/inkml+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7" r:id="rId4"/>
  </p:sldMasterIdLst>
  <p:notesMasterIdLst>
    <p:notesMasterId r:id="rId48"/>
  </p:notesMasterIdLst>
  <p:handoutMasterIdLst>
    <p:handoutMasterId r:id="rId49"/>
  </p:handoutMasterIdLst>
  <p:sldIdLst>
    <p:sldId id="2147309025" r:id="rId5"/>
    <p:sldId id="2147309050" r:id="rId6"/>
    <p:sldId id="1028" r:id="rId7"/>
    <p:sldId id="1030" r:id="rId8"/>
    <p:sldId id="2147309078" r:id="rId9"/>
    <p:sldId id="2147309080" r:id="rId10"/>
    <p:sldId id="2147309081" r:id="rId11"/>
    <p:sldId id="2147309082" r:id="rId12"/>
    <p:sldId id="2147309086" r:id="rId13"/>
    <p:sldId id="2147309039" r:id="rId14"/>
    <p:sldId id="2147309052" r:id="rId15"/>
    <p:sldId id="2147309075" r:id="rId16"/>
    <p:sldId id="2147309032" r:id="rId17"/>
    <p:sldId id="2147309037" r:id="rId18"/>
    <p:sldId id="2147309035" r:id="rId19"/>
    <p:sldId id="2147309054" r:id="rId20"/>
    <p:sldId id="2147309077" r:id="rId21"/>
    <p:sldId id="2147309073" r:id="rId22"/>
    <p:sldId id="262" r:id="rId23"/>
    <p:sldId id="2147309076" r:id="rId24"/>
    <p:sldId id="2147309070" r:id="rId25"/>
    <p:sldId id="2147309065" r:id="rId26"/>
    <p:sldId id="2147309071" r:id="rId27"/>
    <p:sldId id="2147309044" r:id="rId28"/>
    <p:sldId id="2147309040" r:id="rId29"/>
    <p:sldId id="2147309049" r:id="rId30"/>
    <p:sldId id="2147309036" r:id="rId31"/>
    <p:sldId id="2147309085" r:id="rId32"/>
    <p:sldId id="2147309067" r:id="rId33"/>
    <p:sldId id="2147309043" r:id="rId34"/>
    <p:sldId id="257" r:id="rId35"/>
    <p:sldId id="2147309084" r:id="rId36"/>
    <p:sldId id="1041" r:id="rId37"/>
    <p:sldId id="1035" r:id="rId38"/>
    <p:sldId id="2147309057" r:id="rId39"/>
    <p:sldId id="2147309028" r:id="rId40"/>
    <p:sldId id="1038" r:id="rId41"/>
    <p:sldId id="1039" r:id="rId42"/>
    <p:sldId id="2147309055" r:id="rId43"/>
    <p:sldId id="2147309026" r:id="rId44"/>
    <p:sldId id="2147309051" r:id="rId45"/>
    <p:sldId id="2147309046" r:id="rId46"/>
    <p:sldId id="2147309031" r:id="rId47"/>
  </p:sldIdLst>
  <p:sldSz cx="12188825" cy="6858000"/>
  <p:notesSz cx="6858000" cy="9144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A7F78C-006F-2642-A822-40B0904ED6D3}">
          <p14:sldIdLst>
            <p14:sldId id="2147309025"/>
            <p14:sldId id="2147309050"/>
            <p14:sldId id="1028"/>
            <p14:sldId id="1030"/>
            <p14:sldId id="2147309078"/>
            <p14:sldId id="2147309080"/>
            <p14:sldId id="2147309081"/>
            <p14:sldId id="2147309082"/>
            <p14:sldId id="2147309086"/>
            <p14:sldId id="2147309039"/>
            <p14:sldId id="2147309052"/>
            <p14:sldId id="2147309075"/>
            <p14:sldId id="2147309032"/>
            <p14:sldId id="2147309037"/>
            <p14:sldId id="2147309035"/>
            <p14:sldId id="2147309054"/>
            <p14:sldId id="2147309077"/>
            <p14:sldId id="2147309073"/>
            <p14:sldId id="262"/>
            <p14:sldId id="2147309076"/>
            <p14:sldId id="2147309070"/>
            <p14:sldId id="2147309065"/>
            <p14:sldId id="2147309071"/>
            <p14:sldId id="2147309044"/>
            <p14:sldId id="2147309040"/>
            <p14:sldId id="2147309049"/>
            <p14:sldId id="2147309036"/>
            <p14:sldId id="2147309085"/>
            <p14:sldId id="2147309067"/>
            <p14:sldId id="2147309043"/>
            <p14:sldId id="257"/>
            <p14:sldId id="2147309084"/>
            <p14:sldId id="1041"/>
            <p14:sldId id="1035"/>
            <p14:sldId id="2147309057"/>
            <p14:sldId id="2147309028"/>
            <p14:sldId id="1038"/>
            <p14:sldId id="1039"/>
            <p14:sldId id="2147309055"/>
            <p14:sldId id="2147309026"/>
            <p14:sldId id="2147309051"/>
            <p14:sldId id="2147309046"/>
            <p14:sldId id="2147309031"/>
          </p14:sldIdLst>
        </p14:section>
      </p14:sectionLst>
    </p:ext>
    <p:ext uri="{EFAFB233-063F-42B5-8137-9DF3F51BA10A}">
      <p15:sldGuideLst xmlns:p15="http://schemas.microsoft.com/office/powerpoint/2012/main">
        <p15:guide id="1" pos="3839" userDrawn="1">
          <p15:clr>
            <a:srgbClr val="A4A3A4"/>
          </p15:clr>
        </p15:guide>
        <p15:guide id="2"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81D"/>
    <a:srgbClr val="FF0066"/>
    <a:srgbClr val="FFFF00"/>
    <a:srgbClr val="820024"/>
    <a:srgbClr val="CC00FF"/>
    <a:srgbClr val="001426"/>
    <a:srgbClr val="E8E8E8"/>
    <a:srgbClr val="FF33CC"/>
    <a:srgbClr val="00FF00"/>
    <a:srgbClr val="B4B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9631B5-78F2-41C9-869B-9F39066F8104}">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9" autoAdjust="0"/>
    <p:restoredTop sz="79837" autoAdjust="0"/>
  </p:normalViewPr>
  <p:slideViewPr>
    <p:cSldViewPr snapToGrid="0">
      <p:cViewPr varScale="1">
        <p:scale>
          <a:sx n="85" d="100"/>
          <a:sy n="85" d="100"/>
        </p:scale>
        <p:origin x="60" y="294"/>
      </p:cViewPr>
      <p:guideLst>
        <p:guide pos="3839"/>
        <p:guide orient="horz" pos="2160"/>
      </p:guideLst>
    </p:cSldViewPr>
  </p:slideViewPr>
  <p:outlineViewPr>
    <p:cViewPr>
      <p:scale>
        <a:sx n="33" d="100"/>
        <a:sy n="33" d="100"/>
      </p:scale>
      <p:origin x="0" y="-17469"/>
    </p:cViewPr>
  </p:outlineViewPr>
  <p:notesTextViewPr>
    <p:cViewPr>
      <p:scale>
        <a:sx n="3" d="2"/>
        <a:sy n="3" d="2"/>
      </p:scale>
      <p:origin x="0" y="0"/>
    </p:cViewPr>
  </p:notesTextViewPr>
  <p:sorterViewPr>
    <p:cViewPr>
      <p:scale>
        <a:sx n="150" d="100"/>
        <a:sy n="150" d="100"/>
      </p:scale>
      <p:origin x="0" y="-7940"/>
    </p:cViewPr>
  </p:sorterViewPr>
  <p:notesViewPr>
    <p:cSldViewPr snapToGrid="0" showGuides="1">
      <p:cViewPr varScale="1">
        <p:scale>
          <a:sx n="135" d="100"/>
          <a:sy n="135" d="100"/>
        </p:scale>
        <p:origin x="4768"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150.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0903B2-35EB-4E0D-AEA5-702B83912C83}" type="doc">
      <dgm:prSet loTypeId="urn:microsoft.com/office/officeart/2005/8/layout/vList4" loCatId="list" qsTypeId="urn:microsoft.com/office/officeart/2005/8/quickstyle/simple1" qsCatId="simple" csTypeId="urn:microsoft.com/office/officeart/2005/8/colors/accent6_2" csCatId="accent6" phldr="1"/>
      <dgm:spPr/>
      <dgm:t>
        <a:bodyPr/>
        <a:lstStyle/>
        <a:p>
          <a:endParaRPr lang="en-US"/>
        </a:p>
      </dgm:t>
    </dgm:pt>
    <dgm:pt modelId="{56A267F1-6C07-4A9F-9E30-F747155A104A}">
      <dgm:prSet phldrT="[Text]"/>
      <dgm:spPr/>
      <dgm:t>
        <a:bodyPr/>
        <a:lstStyle/>
        <a:p>
          <a:r>
            <a:rPr lang="en-US" dirty="0"/>
            <a:t>Colonial Pipeline RW &amp; Exfil Attack (</a:t>
          </a:r>
          <a:r>
            <a:rPr lang="en-US" dirty="0" err="1"/>
            <a:t>DoubleDip</a:t>
          </a:r>
          <a:r>
            <a:rPr lang="en-US" dirty="0"/>
            <a:t>)</a:t>
          </a:r>
        </a:p>
      </dgm:t>
    </dgm:pt>
    <dgm:pt modelId="{CE2B0B21-1E58-4B94-82AF-2FCA522966F4}" type="parTrans" cxnId="{BBB6DBAE-1596-46D3-BA16-997A7593EFAA}">
      <dgm:prSet/>
      <dgm:spPr/>
      <dgm:t>
        <a:bodyPr/>
        <a:lstStyle/>
        <a:p>
          <a:endParaRPr lang="en-US"/>
        </a:p>
      </dgm:t>
    </dgm:pt>
    <dgm:pt modelId="{9FE70A54-4A5A-4275-8D05-A5143A6E5C93}" type="sibTrans" cxnId="{BBB6DBAE-1596-46D3-BA16-997A7593EFAA}">
      <dgm:prSet/>
      <dgm:spPr/>
      <dgm:t>
        <a:bodyPr/>
        <a:lstStyle/>
        <a:p>
          <a:endParaRPr lang="en-US"/>
        </a:p>
      </dgm:t>
    </dgm:pt>
    <mc:AlternateContent xmlns:mc="http://schemas.openxmlformats.org/markup-compatibility/2006" xmlns:a14="http://schemas.microsoft.com/office/drawing/2010/main">
      <mc:Choice Requires="a14">
        <dgm:pt modelId="{E7F88B58-1B76-4905-91DD-DA0CD0FCD939}">
          <dgm:prSet phldrT="[Text]"/>
          <dgm:spPr/>
          <dgm:t>
            <a:bodyPr/>
            <a:lstStyle/>
            <a:p>
              <a:r>
                <a:rPr lang="en-US" dirty="0"/>
                <a:t>5000 Mile Pipeline, 100s of Remote Valves, 200 M</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𝑓𝑡</m:t>
                      </m:r>
                    </m:e>
                    <m:sup>
                      <m:r>
                        <a:rPr lang="en-US" b="0" i="1" smtClean="0">
                          <a:latin typeface="Cambria Math" panose="02040503050406030204" pitchFamily="18" charset="0"/>
                        </a:rPr>
                        <m:t>3</m:t>
                      </m:r>
                    </m:sup>
                  </m:sSup>
                </m:oMath>
              </a14:m>
              <a:r>
                <a:rPr lang="en-US" dirty="0">
                  <a:effectLst>
                    <a:outerShdw blurRad="38100" dist="38100" dir="2700000" algn="tl">
                      <a:srgbClr val="000000">
                        <a:alpha val="43137"/>
                      </a:srgbClr>
                    </a:outerShdw>
                  </a:effectLst>
                </a:rPr>
                <a:t>, $5M Ransom, $$$ Business Impact… </a:t>
              </a:r>
            </a:p>
          </dgm:t>
        </dgm:pt>
      </mc:Choice>
      <mc:Fallback xmlns="">
        <dgm:pt modelId="{E7F88B58-1B76-4905-91DD-DA0CD0FCD939}">
          <dgm:prSet phldrT="[Text]"/>
          <dgm:spPr/>
          <dgm:t>
            <a:bodyPr/>
            <a:lstStyle/>
            <a:p>
              <a:r>
                <a:rPr lang="en-US" dirty="0"/>
                <a:t>5000 Mile Pipeline, 100s of Remote Valves, 200 M</a:t>
              </a:r>
              <a:r>
                <a:rPr lang="en-US" i="0">
                  <a:latin typeface="Cambria Math" panose="02040503050406030204" pitchFamily="18" charset="0"/>
                </a:rPr>
                <a:t>〖</a:t>
              </a:r>
              <a:r>
                <a:rPr lang="en-US" b="0" i="0">
                  <a:latin typeface="Cambria Math" panose="02040503050406030204" pitchFamily="18" charset="0"/>
                </a:rPr>
                <a:t>𝑓𝑡〗^3</a:t>
              </a:r>
              <a:r>
                <a:rPr lang="en-US" dirty="0">
                  <a:effectLst>
                    <a:outerShdw blurRad="38100" dist="38100" dir="2700000" algn="tl">
                      <a:srgbClr val="000000">
                        <a:alpha val="43137"/>
                      </a:srgbClr>
                    </a:outerShdw>
                  </a:effectLst>
                </a:rPr>
                <a:t>, $5M Ransom, $$$ Business Impact… </a:t>
              </a:r>
            </a:p>
          </dgm:t>
        </dgm:pt>
      </mc:Fallback>
    </mc:AlternateContent>
    <dgm:pt modelId="{ADCDBA22-6D98-4C00-BC2D-AF3AB98F1110}" type="parTrans" cxnId="{83459015-DBD1-4006-9CD2-8014D48D6A5F}">
      <dgm:prSet/>
      <dgm:spPr/>
      <dgm:t>
        <a:bodyPr/>
        <a:lstStyle/>
        <a:p>
          <a:endParaRPr lang="en-US"/>
        </a:p>
      </dgm:t>
    </dgm:pt>
    <dgm:pt modelId="{9D5C0604-153E-4222-9CBF-CDD1DF7A5AB9}" type="sibTrans" cxnId="{83459015-DBD1-4006-9CD2-8014D48D6A5F}">
      <dgm:prSet/>
      <dgm:spPr/>
      <dgm:t>
        <a:bodyPr/>
        <a:lstStyle/>
        <a:p>
          <a:endParaRPr lang="en-US"/>
        </a:p>
      </dgm:t>
    </dgm:pt>
    <dgm:pt modelId="{7AEBADE4-7151-4435-94FD-2D550B67898E}">
      <dgm:prSet phldrT="[Text]"/>
      <dgm:spPr/>
      <dgm:t>
        <a:bodyPr/>
        <a:lstStyle/>
        <a:p>
          <a:r>
            <a:rPr lang="en-US" dirty="0"/>
            <a:t>400,000 Pipeline mile potentially vulnerable. $$$$ Threat is orders of magnitude larger in just pipeline control, availability, safety</a:t>
          </a:r>
        </a:p>
      </dgm:t>
    </dgm:pt>
    <dgm:pt modelId="{EE0846D8-B59D-4BC1-9695-A32309015026}" type="parTrans" cxnId="{C50D26A5-F6BC-46F7-92D0-6DB87C9B2050}">
      <dgm:prSet/>
      <dgm:spPr/>
      <dgm:t>
        <a:bodyPr/>
        <a:lstStyle/>
        <a:p>
          <a:endParaRPr lang="en-US"/>
        </a:p>
      </dgm:t>
    </dgm:pt>
    <dgm:pt modelId="{96BDD01F-09A8-4E47-8F82-C063FC9FDA0B}" type="sibTrans" cxnId="{C50D26A5-F6BC-46F7-92D0-6DB87C9B2050}">
      <dgm:prSet/>
      <dgm:spPr/>
      <dgm:t>
        <a:bodyPr/>
        <a:lstStyle/>
        <a:p>
          <a:endParaRPr lang="en-US"/>
        </a:p>
      </dgm:t>
    </dgm:pt>
    <dgm:pt modelId="{16BC6E3E-67E8-4BD6-B6E2-64637804C0C4}">
      <dgm:prSet phldrT="[Text]"/>
      <dgm:spPr/>
      <dgm:t>
        <a:bodyPr/>
        <a:lstStyle/>
        <a:p>
          <a:r>
            <a:rPr lang="en-US" dirty="0" err="1"/>
            <a:t>SunBurst</a:t>
          </a:r>
          <a:r>
            <a:rPr lang="en-US" dirty="0"/>
            <a:t> (</a:t>
          </a:r>
          <a:r>
            <a:rPr lang="en-US" dirty="0" err="1"/>
            <a:t>Solarigate</a:t>
          </a:r>
          <a:r>
            <a:rPr lang="en-US" dirty="0"/>
            <a:t>) Supply Chain Attack</a:t>
          </a:r>
        </a:p>
      </dgm:t>
    </dgm:pt>
    <dgm:pt modelId="{C37C8A92-D63E-4BA7-B63F-E29ADAB0BC37}" type="parTrans" cxnId="{57982627-E5C0-45F2-8AB9-0C949B0DF151}">
      <dgm:prSet/>
      <dgm:spPr/>
      <dgm:t>
        <a:bodyPr/>
        <a:lstStyle/>
        <a:p>
          <a:endParaRPr lang="en-US"/>
        </a:p>
      </dgm:t>
    </dgm:pt>
    <dgm:pt modelId="{C45A25BE-A7E2-4F06-A271-8E9319A5F538}" type="sibTrans" cxnId="{57982627-E5C0-45F2-8AB9-0C949B0DF151}">
      <dgm:prSet/>
      <dgm:spPr/>
      <dgm:t>
        <a:bodyPr/>
        <a:lstStyle/>
        <a:p>
          <a:endParaRPr lang="en-US"/>
        </a:p>
      </dgm:t>
    </dgm:pt>
    <dgm:pt modelId="{C0398C9A-F073-4009-BCEB-551938BAB565}">
      <dgm:prSet phldrT="[Text]"/>
      <dgm:spPr/>
      <dgm:t>
        <a:bodyPr/>
        <a:lstStyle/>
        <a:p>
          <a:r>
            <a:rPr lang="en-US" dirty="0"/>
            <a:t>Undetected for 15 Months (despite 18K Security Portfolios &amp; Teams) </a:t>
          </a:r>
        </a:p>
      </dgm:t>
    </dgm:pt>
    <dgm:pt modelId="{A1C43C88-6479-4892-8340-B214E36D6F0E}" type="parTrans" cxnId="{FB1A8AF4-41BB-44A3-9C1C-17D7AD1A36D8}">
      <dgm:prSet/>
      <dgm:spPr/>
      <dgm:t>
        <a:bodyPr/>
        <a:lstStyle/>
        <a:p>
          <a:endParaRPr lang="en-US"/>
        </a:p>
      </dgm:t>
    </dgm:pt>
    <dgm:pt modelId="{94BA19B8-7CBE-400F-9DA0-47DE9214C952}" type="sibTrans" cxnId="{FB1A8AF4-41BB-44A3-9C1C-17D7AD1A36D8}">
      <dgm:prSet/>
      <dgm:spPr/>
      <dgm:t>
        <a:bodyPr/>
        <a:lstStyle/>
        <a:p>
          <a:endParaRPr lang="en-US"/>
        </a:p>
      </dgm:t>
    </dgm:pt>
    <dgm:pt modelId="{D89C2DDA-9523-4FFE-91E3-764E65FB174C}">
      <dgm:prSet phldrT="[Text]"/>
      <dgm:spPr/>
      <dgm:t>
        <a:bodyPr/>
        <a:lstStyle/>
        <a:p>
          <a:r>
            <a:rPr lang="en-US" dirty="0" err="1"/>
            <a:t>CodeCov</a:t>
          </a:r>
          <a:r>
            <a:rPr lang="en-US" dirty="0"/>
            <a:t> Supply Chain Attack </a:t>
          </a:r>
        </a:p>
      </dgm:t>
    </dgm:pt>
    <dgm:pt modelId="{E83BCA61-4DF0-4406-B86E-F072757CDD83}" type="parTrans" cxnId="{7B4C54A8-C968-4A56-B7C9-BDE8F6E5628A}">
      <dgm:prSet/>
      <dgm:spPr/>
      <dgm:t>
        <a:bodyPr/>
        <a:lstStyle/>
        <a:p>
          <a:endParaRPr lang="en-US"/>
        </a:p>
      </dgm:t>
    </dgm:pt>
    <dgm:pt modelId="{6721F391-B6DB-46D7-A480-D5947DE32539}" type="sibTrans" cxnId="{7B4C54A8-C968-4A56-B7C9-BDE8F6E5628A}">
      <dgm:prSet/>
      <dgm:spPr/>
      <dgm:t>
        <a:bodyPr/>
        <a:lstStyle/>
        <a:p>
          <a:endParaRPr lang="en-US"/>
        </a:p>
      </dgm:t>
    </dgm:pt>
    <dgm:pt modelId="{0F90554F-B573-46CF-9F3A-764F5E0D2491}">
      <dgm:prSet phldrT="[Text]"/>
      <dgm:spPr/>
      <dgm:t>
        <a:bodyPr/>
        <a:lstStyle/>
        <a:p>
          <a:r>
            <a:rPr lang="en-US" dirty="0"/>
            <a:t>Any credentials, tokens, or keys passed to Continuous Integration runner</a:t>
          </a:r>
        </a:p>
      </dgm:t>
    </dgm:pt>
    <dgm:pt modelId="{D78AC950-E875-463E-B47A-C00E2D41AC48}" type="parTrans" cxnId="{6BE07B19-4A43-4FC2-AC8A-1012C1C16343}">
      <dgm:prSet/>
      <dgm:spPr/>
      <dgm:t>
        <a:bodyPr/>
        <a:lstStyle/>
        <a:p>
          <a:endParaRPr lang="en-US"/>
        </a:p>
      </dgm:t>
    </dgm:pt>
    <dgm:pt modelId="{43A044B6-12AD-4A59-9C16-F521094963AD}" type="sibTrans" cxnId="{6BE07B19-4A43-4FC2-AC8A-1012C1C16343}">
      <dgm:prSet/>
      <dgm:spPr/>
      <dgm:t>
        <a:bodyPr/>
        <a:lstStyle/>
        <a:p>
          <a:endParaRPr lang="en-US"/>
        </a:p>
      </dgm:t>
    </dgm:pt>
    <dgm:pt modelId="{6A234A2C-820C-45B0-AB76-2BB0D91BBD64}">
      <dgm:prSet phldrT="[Text]"/>
      <dgm:spPr/>
      <dgm:t>
        <a:bodyPr/>
        <a:lstStyle/>
        <a:p>
          <a:r>
            <a:rPr lang="en-US" dirty="0"/>
            <a:t>19,000 Customers including IBM, HP, Atlassian, Rapid 7 … who are also participants in supply chains… downstream damage still being investigated.</a:t>
          </a:r>
        </a:p>
      </dgm:t>
    </dgm:pt>
    <dgm:pt modelId="{003CD1D8-8E76-441F-9B0C-02DD350132B1}" type="parTrans" cxnId="{6D3F41E0-0B2C-4CF0-ADAA-D787D12905DD}">
      <dgm:prSet/>
      <dgm:spPr/>
      <dgm:t>
        <a:bodyPr/>
        <a:lstStyle/>
        <a:p>
          <a:endParaRPr lang="en-US"/>
        </a:p>
      </dgm:t>
    </dgm:pt>
    <dgm:pt modelId="{473967C5-AD04-42A1-A736-9A56AA391C5D}" type="sibTrans" cxnId="{6D3F41E0-0B2C-4CF0-ADAA-D787D12905DD}">
      <dgm:prSet/>
      <dgm:spPr/>
      <dgm:t>
        <a:bodyPr/>
        <a:lstStyle/>
        <a:p>
          <a:endParaRPr lang="en-US"/>
        </a:p>
      </dgm:t>
    </dgm:pt>
    <dgm:pt modelId="{FA48819F-9DA3-4D17-AC0E-08164F3E4243}">
      <dgm:prSet phldrT="[Text]"/>
      <dgm:spPr/>
      <dgm:t>
        <a:bodyPr/>
        <a:lstStyle/>
        <a:p>
          <a:r>
            <a:rPr lang="en-US" dirty="0"/>
            <a:t>Injected into the DevOps cycle, Global Sourcing (Bulgaria),  Inadequate curation/testing/isolation …</a:t>
          </a:r>
        </a:p>
      </dgm:t>
    </dgm:pt>
    <dgm:pt modelId="{41EFA91D-EEF7-49AA-966B-D33E1546A309}" type="parTrans" cxnId="{06E5647D-D83B-4830-9705-A85D414555A2}">
      <dgm:prSet/>
      <dgm:spPr/>
    </dgm:pt>
    <dgm:pt modelId="{4555A66E-E6CF-4E37-9B60-FAC297A8FAC7}" type="sibTrans" cxnId="{06E5647D-D83B-4830-9705-A85D414555A2}">
      <dgm:prSet/>
      <dgm:spPr/>
    </dgm:pt>
    <dgm:pt modelId="{10D760B7-E01B-477E-94F2-F3B0D75D433E}">
      <dgm:prSet/>
      <dgm:spPr/>
      <dgm:t>
        <a:bodyPr/>
        <a:lstStyle/>
        <a:p>
          <a:r>
            <a:rPr lang="en-US" dirty="0"/>
            <a:t>Any services, data stores, and application code that could be accessed with these credentials, tokens, or keys </a:t>
          </a:r>
        </a:p>
      </dgm:t>
    </dgm:pt>
    <dgm:pt modelId="{971F0F70-53E8-4F13-93ED-5684A559D4C6}" type="parTrans" cxnId="{2B65131B-FEB2-41F9-A177-54B5119822CD}">
      <dgm:prSet/>
      <dgm:spPr/>
      <dgm:t>
        <a:bodyPr/>
        <a:lstStyle/>
        <a:p>
          <a:endParaRPr lang="en-US"/>
        </a:p>
      </dgm:t>
    </dgm:pt>
    <dgm:pt modelId="{0C57E191-0DA5-4FB3-B02A-91387EF0F5F8}" type="sibTrans" cxnId="{2B65131B-FEB2-41F9-A177-54B5119822CD}">
      <dgm:prSet/>
      <dgm:spPr/>
      <dgm:t>
        <a:bodyPr/>
        <a:lstStyle/>
        <a:p>
          <a:endParaRPr lang="en-US"/>
        </a:p>
      </dgm:t>
    </dgm:pt>
    <dgm:pt modelId="{A5403EC7-4669-484A-97B9-58FBF060644F}">
      <dgm:prSet phldrT="[Text]"/>
      <dgm:spPr/>
      <dgm:t>
        <a:bodyPr/>
        <a:lstStyle/>
        <a:p>
          <a:r>
            <a:rPr lang="en-US" dirty="0">
              <a:effectLst>
                <a:outerShdw blurRad="38100" dist="38100" dir="2700000" algn="tl">
                  <a:srgbClr val="000000">
                    <a:alpha val="43137"/>
                  </a:srgbClr>
                </a:outerShdw>
              </a:effectLst>
            </a:rPr>
            <a:t>$$$$$ Remediation – eDesign, Replacement , </a:t>
          </a:r>
          <a:r>
            <a:rPr lang="en-US" dirty="0" err="1">
              <a:effectLst>
                <a:outerShdw blurRad="38100" dist="38100" dir="2700000" algn="tl">
                  <a:srgbClr val="000000">
                    <a:alpha val="43137"/>
                  </a:srgbClr>
                </a:outerShdw>
              </a:effectLst>
            </a:rPr>
            <a:t>OpEx</a:t>
          </a:r>
          <a:r>
            <a:rPr lang="en-US" dirty="0">
              <a:effectLst>
                <a:outerShdw blurRad="38100" dist="38100" dir="2700000" algn="tl">
                  <a:srgbClr val="000000">
                    <a:alpha val="43137"/>
                  </a:srgbClr>
                </a:outerShdw>
              </a:effectLst>
            </a:rPr>
            <a:t>++, Reg, …</a:t>
          </a:r>
          <a:endParaRPr lang="en-US" dirty="0"/>
        </a:p>
      </dgm:t>
    </dgm:pt>
    <dgm:pt modelId="{848BCE0C-F4D0-454F-83A8-5EBCF54C96EE}" type="parTrans" cxnId="{A011810C-885C-4133-B756-C7FF64C34289}">
      <dgm:prSet/>
      <dgm:spPr/>
    </dgm:pt>
    <dgm:pt modelId="{75ED163B-3A52-44F4-92B2-1D8BD10FEF02}" type="sibTrans" cxnId="{A011810C-885C-4133-B756-C7FF64C34289}">
      <dgm:prSet/>
      <dgm:spPr/>
    </dgm:pt>
    <dgm:pt modelId="{DC0D02F8-8D09-4E5C-89E5-80CBE228EB6D}">
      <dgm:prSet phldrT="[Text]"/>
      <dgm:spPr/>
      <dgm:t>
        <a:bodyPr/>
        <a:lstStyle/>
        <a:p>
          <a:r>
            <a:rPr lang="en-US" dirty="0"/>
            <a:t>Triggering standards, regulatory and procurement response  (see WH EO)</a:t>
          </a:r>
        </a:p>
      </dgm:t>
    </dgm:pt>
    <dgm:pt modelId="{DA9B5185-B306-4BF4-949C-1AB66442408E}" type="parTrans" cxnId="{F49D76FB-ECE7-492B-8D2A-C122DD701ED3}">
      <dgm:prSet/>
      <dgm:spPr/>
    </dgm:pt>
    <dgm:pt modelId="{1287DF37-70F1-4E6D-86CE-A425B2D248BC}" type="sibTrans" cxnId="{F49D76FB-ECE7-492B-8D2A-C122DD701ED3}">
      <dgm:prSet/>
      <dgm:spPr/>
    </dgm:pt>
    <dgm:pt modelId="{0841438C-0652-47DF-B9AE-18E1549EDF53}" type="pres">
      <dgm:prSet presAssocID="{FA0903B2-35EB-4E0D-AEA5-702B83912C83}" presName="linear" presStyleCnt="0">
        <dgm:presLayoutVars>
          <dgm:dir/>
          <dgm:resizeHandles val="exact"/>
        </dgm:presLayoutVars>
      </dgm:prSet>
      <dgm:spPr/>
    </dgm:pt>
    <dgm:pt modelId="{F95FD5A9-AC41-4E20-B147-2122D95011F9}" type="pres">
      <dgm:prSet presAssocID="{56A267F1-6C07-4A9F-9E30-F747155A104A}" presName="comp" presStyleCnt="0"/>
      <dgm:spPr/>
    </dgm:pt>
    <dgm:pt modelId="{ACF3AD14-FF23-447F-A6F7-81070CED9C71}" type="pres">
      <dgm:prSet presAssocID="{56A267F1-6C07-4A9F-9E30-F747155A104A}" presName="box" presStyleLbl="node1" presStyleIdx="0" presStyleCnt="3"/>
      <dgm:spPr/>
    </dgm:pt>
    <dgm:pt modelId="{D6C5FF65-1047-4792-9FFE-1573DCD6E647}" type="pres">
      <dgm:prSet presAssocID="{56A267F1-6C07-4A9F-9E30-F747155A104A}" presName="img" presStyleLbl="fgImgPlace1" presStyleIdx="0" presStyleCnt="3"/>
      <dgm:spPr>
        <a:blipFill rotWithShape="1">
          <a:blip xmlns:r="http://schemas.openxmlformats.org/officeDocument/2006/relationships" r:embed="rId1"/>
          <a:srcRect/>
          <a:stretch>
            <a:fillRect l="-4000" r="-4000"/>
          </a:stretch>
        </a:blipFill>
      </dgm:spPr>
    </dgm:pt>
    <dgm:pt modelId="{16EE5821-A33B-4C03-BEED-A4AF3DB04DFD}" type="pres">
      <dgm:prSet presAssocID="{56A267F1-6C07-4A9F-9E30-F747155A104A}" presName="text" presStyleLbl="node1" presStyleIdx="0" presStyleCnt="3">
        <dgm:presLayoutVars>
          <dgm:bulletEnabled val="1"/>
        </dgm:presLayoutVars>
      </dgm:prSet>
      <dgm:spPr/>
    </dgm:pt>
    <dgm:pt modelId="{7F8CDEB5-B193-4651-B5D9-D4C1DA580553}" type="pres">
      <dgm:prSet presAssocID="{9FE70A54-4A5A-4275-8D05-A5143A6E5C93}" presName="spacer" presStyleCnt="0"/>
      <dgm:spPr/>
    </dgm:pt>
    <dgm:pt modelId="{C452406A-5CB3-4F7F-A6E2-BEC7200F3BBC}" type="pres">
      <dgm:prSet presAssocID="{16BC6E3E-67E8-4BD6-B6E2-64637804C0C4}" presName="comp" presStyleCnt="0"/>
      <dgm:spPr/>
    </dgm:pt>
    <dgm:pt modelId="{8BCF87C6-FE39-4AAF-B964-B2D2815EE5E4}" type="pres">
      <dgm:prSet presAssocID="{16BC6E3E-67E8-4BD6-B6E2-64637804C0C4}" presName="box" presStyleLbl="node1" presStyleIdx="1" presStyleCnt="3"/>
      <dgm:spPr/>
    </dgm:pt>
    <dgm:pt modelId="{F3A9CF9B-7214-4157-9550-1957C156A179}" type="pres">
      <dgm:prSet presAssocID="{16BC6E3E-67E8-4BD6-B6E2-64637804C0C4}" presName="img" presStyleLbl="fgImgPlace1" presStyleIdx="1" presStyleCnt="3"/>
      <dgm:spPr>
        <a:blipFill rotWithShape="1">
          <a:blip xmlns:r="http://schemas.openxmlformats.org/officeDocument/2006/relationships" r:embed="rId2"/>
          <a:srcRect/>
          <a:stretch>
            <a:fillRect l="-6000" r="-6000"/>
          </a:stretch>
        </a:blipFill>
      </dgm:spPr>
    </dgm:pt>
    <dgm:pt modelId="{E76C3041-9C06-4C1B-8A16-A87D0E33CD11}" type="pres">
      <dgm:prSet presAssocID="{16BC6E3E-67E8-4BD6-B6E2-64637804C0C4}" presName="text" presStyleLbl="node1" presStyleIdx="1" presStyleCnt="3">
        <dgm:presLayoutVars>
          <dgm:bulletEnabled val="1"/>
        </dgm:presLayoutVars>
      </dgm:prSet>
      <dgm:spPr/>
    </dgm:pt>
    <dgm:pt modelId="{DC5A3DC4-F22C-4229-A38F-CF0DB12C007D}" type="pres">
      <dgm:prSet presAssocID="{C45A25BE-A7E2-4F06-A271-8E9319A5F538}" presName="spacer" presStyleCnt="0"/>
      <dgm:spPr/>
    </dgm:pt>
    <dgm:pt modelId="{71F9736F-5ED0-40F3-8988-45B5EB6C3D25}" type="pres">
      <dgm:prSet presAssocID="{D89C2DDA-9523-4FFE-91E3-764E65FB174C}" presName="comp" presStyleCnt="0"/>
      <dgm:spPr/>
    </dgm:pt>
    <dgm:pt modelId="{5C4BCDA0-1023-4A6E-8D20-1C2D6C47BC6D}" type="pres">
      <dgm:prSet presAssocID="{D89C2DDA-9523-4FFE-91E3-764E65FB174C}" presName="box" presStyleLbl="node1" presStyleIdx="2" presStyleCnt="3"/>
      <dgm:spPr/>
    </dgm:pt>
    <dgm:pt modelId="{4F0AF79D-C091-46C7-A42D-3C90917E2FF1}" type="pres">
      <dgm:prSet presAssocID="{D89C2DDA-9523-4FFE-91E3-764E65FB174C}" presName="img" presStyleLbl="fgImgPlace1" presStyleIdx="2" presStyleCnt="3"/>
      <dgm:spPr>
        <a:blipFill rotWithShape="1">
          <a:blip xmlns:r="http://schemas.openxmlformats.org/officeDocument/2006/relationships" r:embed="rId3"/>
          <a:srcRect/>
          <a:stretch>
            <a:fillRect l="-5000" r="-5000"/>
          </a:stretch>
        </a:blipFill>
      </dgm:spPr>
    </dgm:pt>
    <dgm:pt modelId="{84399599-4E82-4784-8B96-83F3A34E18E7}" type="pres">
      <dgm:prSet presAssocID="{D89C2DDA-9523-4FFE-91E3-764E65FB174C}" presName="text" presStyleLbl="node1" presStyleIdx="2" presStyleCnt="3">
        <dgm:presLayoutVars>
          <dgm:bulletEnabled val="1"/>
        </dgm:presLayoutVars>
      </dgm:prSet>
      <dgm:spPr/>
    </dgm:pt>
  </dgm:ptLst>
  <dgm:cxnLst>
    <dgm:cxn modelId="{062C0C02-5862-4A56-9C3D-DF5BFFBFA5C8}" type="presOf" srcId="{E7F88B58-1B76-4905-91DD-DA0CD0FCD939}" destId="{ACF3AD14-FF23-447F-A6F7-81070CED9C71}" srcOrd="0" destOrd="1" presId="urn:microsoft.com/office/officeart/2005/8/layout/vList4"/>
    <dgm:cxn modelId="{688D3808-3B8B-470A-A03A-AE3400DC6447}" type="presOf" srcId="{FA0903B2-35EB-4E0D-AEA5-702B83912C83}" destId="{0841438C-0652-47DF-B9AE-18E1549EDF53}" srcOrd="0" destOrd="0" presId="urn:microsoft.com/office/officeart/2005/8/layout/vList4"/>
    <dgm:cxn modelId="{A011810C-885C-4133-B756-C7FF64C34289}" srcId="{56A267F1-6C07-4A9F-9E30-F747155A104A}" destId="{A5403EC7-4669-484A-97B9-58FBF060644F}" srcOrd="2" destOrd="0" parTransId="{848BCE0C-F4D0-454F-83A8-5EBCF54C96EE}" sibTransId="{75ED163B-3A52-44F4-92B2-1D8BD10FEF02}"/>
    <dgm:cxn modelId="{5A25DB0E-C522-4876-BA3B-146967FADA43}" type="presOf" srcId="{16BC6E3E-67E8-4BD6-B6E2-64637804C0C4}" destId="{E76C3041-9C06-4C1B-8A16-A87D0E33CD11}" srcOrd="1" destOrd="0" presId="urn:microsoft.com/office/officeart/2005/8/layout/vList4"/>
    <dgm:cxn modelId="{83459015-DBD1-4006-9CD2-8014D48D6A5F}" srcId="{56A267F1-6C07-4A9F-9E30-F747155A104A}" destId="{E7F88B58-1B76-4905-91DD-DA0CD0FCD939}" srcOrd="0" destOrd="0" parTransId="{ADCDBA22-6D98-4C00-BC2D-AF3AB98F1110}" sibTransId="{9D5C0604-153E-4222-9CBF-CDD1DF7A5AB9}"/>
    <dgm:cxn modelId="{6BE07B19-4A43-4FC2-AC8A-1012C1C16343}" srcId="{D89C2DDA-9523-4FFE-91E3-764E65FB174C}" destId="{0F90554F-B573-46CF-9F3A-764F5E0D2491}" srcOrd="0" destOrd="0" parTransId="{D78AC950-E875-463E-B47A-C00E2D41AC48}" sibTransId="{43A044B6-12AD-4A59-9C16-F521094963AD}"/>
    <dgm:cxn modelId="{2B65131B-FEB2-41F9-A177-54B5119822CD}" srcId="{D89C2DDA-9523-4FFE-91E3-764E65FB174C}" destId="{10D760B7-E01B-477E-94F2-F3B0D75D433E}" srcOrd="1" destOrd="0" parTransId="{971F0F70-53E8-4F13-93ED-5684A559D4C6}" sibTransId="{0C57E191-0DA5-4FB3-B02A-91387EF0F5F8}"/>
    <dgm:cxn modelId="{C5537724-FADC-4B72-8751-B4344B7C67D3}" type="presOf" srcId="{6A234A2C-820C-45B0-AB76-2BB0D91BBD64}" destId="{84399599-4E82-4784-8B96-83F3A34E18E7}" srcOrd="1" destOrd="3" presId="urn:microsoft.com/office/officeart/2005/8/layout/vList4"/>
    <dgm:cxn modelId="{57982627-E5C0-45F2-8AB9-0C949B0DF151}" srcId="{FA0903B2-35EB-4E0D-AEA5-702B83912C83}" destId="{16BC6E3E-67E8-4BD6-B6E2-64637804C0C4}" srcOrd="1" destOrd="0" parTransId="{C37C8A92-D63E-4BA7-B63F-E29ADAB0BC37}" sibTransId="{C45A25BE-A7E2-4F06-A271-8E9319A5F538}"/>
    <dgm:cxn modelId="{1F9D673A-A9AD-4E7C-B951-E05F03954F84}" type="presOf" srcId="{7AEBADE4-7151-4435-94FD-2D550B67898E}" destId="{ACF3AD14-FF23-447F-A6F7-81070CED9C71}" srcOrd="0" destOrd="2" presId="urn:microsoft.com/office/officeart/2005/8/layout/vList4"/>
    <dgm:cxn modelId="{BB73715B-2B95-41CE-ADE9-98CD13413181}" type="presOf" srcId="{E7F88B58-1B76-4905-91DD-DA0CD0FCD939}" destId="{16EE5821-A33B-4C03-BEED-A4AF3DB04DFD}" srcOrd="1" destOrd="1" presId="urn:microsoft.com/office/officeart/2005/8/layout/vList4"/>
    <dgm:cxn modelId="{56933962-51AA-4A34-B179-B552415B6488}" type="presOf" srcId="{C0398C9A-F073-4009-BCEB-551938BAB565}" destId="{E76C3041-9C06-4C1B-8A16-A87D0E33CD11}" srcOrd="1" destOrd="1" presId="urn:microsoft.com/office/officeart/2005/8/layout/vList4"/>
    <dgm:cxn modelId="{1C001665-7770-4121-A61A-58624E1A56B8}" type="presOf" srcId="{DC0D02F8-8D09-4E5C-89E5-80CBE228EB6D}" destId="{E76C3041-9C06-4C1B-8A16-A87D0E33CD11}" srcOrd="1" destOrd="3" presId="urn:microsoft.com/office/officeart/2005/8/layout/vList4"/>
    <dgm:cxn modelId="{BF3FBD53-0FA0-45BE-8C82-77E06595E667}" type="presOf" srcId="{0F90554F-B573-46CF-9F3A-764F5E0D2491}" destId="{5C4BCDA0-1023-4A6E-8D20-1C2D6C47BC6D}" srcOrd="0" destOrd="1" presId="urn:microsoft.com/office/officeart/2005/8/layout/vList4"/>
    <dgm:cxn modelId="{AAA97A54-E6E9-4903-8E59-ED2B02582046}" type="presOf" srcId="{16BC6E3E-67E8-4BD6-B6E2-64637804C0C4}" destId="{8BCF87C6-FE39-4AAF-B964-B2D2815EE5E4}" srcOrd="0" destOrd="0" presId="urn:microsoft.com/office/officeart/2005/8/layout/vList4"/>
    <dgm:cxn modelId="{C7741875-E42B-4DEA-8E3E-3ACED5A14569}" type="presOf" srcId="{A5403EC7-4669-484A-97B9-58FBF060644F}" destId="{ACF3AD14-FF23-447F-A6F7-81070CED9C71}" srcOrd="0" destOrd="3" presId="urn:microsoft.com/office/officeart/2005/8/layout/vList4"/>
    <dgm:cxn modelId="{3AFF485A-AD72-4FEC-A136-67572F1152F4}" type="presOf" srcId="{7AEBADE4-7151-4435-94FD-2D550B67898E}" destId="{16EE5821-A33B-4C03-BEED-A4AF3DB04DFD}" srcOrd="1" destOrd="2" presId="urn:microsoft.com/office/officeart/2005/8/layout/vList4"/>
    <dgm:cxn modelId="{06E5647D-D83B-4830-9705-A85D414555A2}" srcId="{16BC6E3E-67E8-4BD6-B6E2-64637804C0C4}" destId="{FA48819F-9DA3-4D17-AC0E-08164F3E4243}" srcOrd="1" destOrd="0" parTransId="{41EFA91D-EEF7-49AA-966B-D33E1546A309}" sibTransId="{4555A66E-E6CF-4E37-9B60-FAC297A8FAC7}"/>
    <dgm:cxn modelId="{3E2D7B7F-9903-4A8F-B194-A29998D737BD}" type="presOf" srcId="{D89C2DDA-9523-4FFE-91E3-764E65FB174C}" destId="{5C4BCDA0-1023-4A6E-8D20-1C2D6C47BC6D}" srcOrd="0" destOrd="0" presId="urn:microsoft.com/office/officeart/2005/8/layout/vList4"/>
    <dgm:cxn modelId="{2152B7A0-793E-4FD8-82D4-CC1832173FA3}" type="presOf" srcId="{6A234A2C-820C-45B0-AB76-2BB0D91BBD64}" destId="{5C4BCDA0-1023-4A6E-8D20-1C2D6C47BC6D}" srcOrd="0" destOrd="3" presId="urn:microsoft.com/office/officeart/2005/8/layout/vList4"/>
    <dgm:cxn modelId="{C50D26A5-F6BC-46F7-92D0-6DB87C9B2050}" srcId="{56A267F1-6C07-4A9F-9E30-F747155A104A}" destId="{7AEBADE4-7151-4435-94FD-2D550B67898E}" srcOrd="1" destOrd="0" parTransId="{EE0846D8-B59D-4BC1-9695-A32309015026}" sibTransId="{96BDD01F-09A8-4E47-8F82-C063FC9FDA0B}"/>
    <dgm:cxn modelId="{7B4C54A8-C968-4A56-B7C9-BDE8F6E5628A}" srcId="{FA0903B2-35EB-4E0D-AEA5-702B83912C83}" destId="{D89C2DDA-9523-4FFE-91E3-764E65FB174C}" srcOrd="2" destOrd="0" parTransId="{E83BCA61-4DF0-4406-B86E-F072757CDD83}" sibTransId="{6721F391-B6DB-46D7-A480-D5947DE32539}"/>
    <dgm:cxn modelId="{9CD49AAB-86AD-4490-A0E9-EC876E980BD6}" type="presOf" srcId="{10D760B7-E01B-477E-94F2-F3B0D75D433E}" destId="{5C4BCDA0-1023-4A6E-8D20-1C2D6C47BC6D}" srcOrd="0" destOrd="2" presId="urn:microsoft.com/office/officeart/2005/8/layout/vList4"/>
    <dgm:cxn modelId="{BBB6DBAE-1596-46D3-BA16-997A7593EFAA}" srcId="{FA0903B2-35EB-4E0D-AEA5-702B83912C83}" destId="{56A267F1-6C07-4A9F-9E30-F747155A104A}" srcOrd="0" destOrd="0" parTransId="{CE2B0B21-1E58-4B94-82AF-2FCA522966F4}" sibTransId="{9FE70A54-4A5A-4275-8D05-A5143A6E5C93}"/>
    <dgm:cxn modelId="{345C92AF-13A7-4A49-9E97-1C68DA86DA8F}" type="presOf" srcId="{D89C2DDA-9523-4FFE-91E3-764E65FB174C}" destId="{84399599-4E82-4784-8B96-83F3A34E18E7}" srcOrd="1" destOrd="0" presId="urn:microsoft.com/office/officeart/2005/8/layout/vList4"/>
    <dgm:cxn modelId="{5FDA34BE-1CB7-4E0C-B028-CFF511BE9590}" type="presOf" srcId="{56A267F1-6C07-4A9F-9E30-F747155A104A}" destId="{16EE5821-A33B-4C03-BEED-A4AF3DB04DFD}" srcOrd="1" destOrd="0" presId="urn:microsoft.com/office/officeart/2005/8/layout/vList4"/>
    <dgm:cxn modelId="{B346E7CA-9140-44F4-8DB4-F79630AFEDB2}" type="presOf" srcId="{FA48819F-9DA3-4D17-AC0E-08164F3E4243}" destId="{E76C3041-9C06-4C1B-8A16-A87D0E33CD11}" srcOrd="1" destOrd="2" presId="urn:microsoft.com/office/officeart/2005/8/layout/vList4"/>
    <dgm:cxn modelId="{890986CB-EC01-4CF0-A0D7-CC4FEE2783F7}" type="presOf" srcId="{DC0D02F8-8D09-4E5C-89E5-80CBE228EB6D}" destId="{8BCF87C6-FE39-4AAF-B964-B2D2815EE5E4}" srcOrd="0" destOrd="3" presId="urn:microsoft.com/office/officeart/2005/8/layout/vList4"/>
    <dgm:cxn modelId="{C9E688D0-A1F8-4FB3-BFCC-B345FA2475DA}" type="presOf" srcId="{A5403EC7-4669-484A-97B9-58FBF060644F}" destId="{16EE5821-A33B-4C03-BEED-A4AF3DB04DFD}" srcOrd="1" destOrd="3" presId="urn:microsoft.com/office/officeart/2005/8/layout/vList4"/>
    <dgm:cxn modelId="{C83680D2-4564-4092-857C-439B7FAFB10E}" type="presOf" srcId="{10D760B7-E01B-477E-94F2-F3B0D75D433E}" destId="{84399599-4E82-4784-8B96-83F3A34E18E7}" srcOrd="1" destOrd="2" presId="urn:microsoft.com/office/officeart/2005/8/layout/vList4"/>
    <dgm:cxn modelId="{E7DD3FD7-4A20-499E-8481-71518E9855F1}" type="presOf" srcId="{0F90554F-B573-46CF-9F3A-764F5E0D2491}" destId="{84399599-4E82-4784-8B96-83F3A34E18E7}" srcOrd="1" destOrd="1" presId="urn:microsoft.com/office/officeart/2005/8/layout/vList4"/>
    <dgm:cxn modelId="{6D3F41E0-0B2C-4CF0-ADAA-D787D12905DD}" srcId="{D89C2DDA-9523-4FFE-91E3-764E65FB174C}" destId="{6A234A2C-820C-45B0-AB76-2BB0D91BBD64}" srcOrd="2" destOrd="0" parTransId="{003CD1D8-8E76-441F-9B0C-02DD350132B1}" sibTransId="{473967C5-AD04-42A1-A736-9A56AA391C5D}"/>
    <dgm:cxn modelId="{35227DE2-433A-4B94-90BE-708676A4ED0A}" type="presOf" srcId="{56A267F1-6C07-4A9F-9E30-F747155A104A}" destId="{ACF3AD14-FF23-447F-A6F7-81070CED9C71}" srcOrd="0" destOrd="0" presId="urn:microsoft.com/office/officeart/2005/8/layout/vList4"/>
    <dgm:cxn modelId="{3145D7E3-380B-49D0-B410-EDBCD95550DC}" type="presOf" srcId="{FA48819F-9DA3-4D17-AC0E-08164F3E4243}" destId="{8BCF87C6-FE39-4AAF-B964-B2D2815EE5E4}" srcOrd="0" destOrd="2" presId="urn:microsoft.com/office/officeart/2005/8/layout/vList4"/>
    <dgm:cxn modelId="{DF60A1E7-BFEE-49EC-881A-DD5CDE44159E}" type="presOf" srcId="{C0398C9A-F073-4009-BCEB-551938BAB565}" destId="{8BCF87C6-FE39-4AAF-B964-B2D2815EE5E4}" srcOrd="0" destOrd="1" presId="urn:microsoft.com/office/officeart/2005/8/layout/vList4"/>
    <dgm:cxn modelId="{FB1A8AF4-41BB-44A3-9C1C-17D7AD1A36D8}" srcId="{16BC6E3E-67E8-4BD6-B6E2-64637804C0C4}" destId="{C0398C9A-F073-4009-BCEB-551938BAB565}" srcOrd="0" destOrd="0" parTransId="{A1C43C88-6479-4892-8340-B214E36D6F0E}" sibTransId="{94BA19B8-7CBE-400F-9DA0-47DE9214C952}"/>
    <dgm:cxn modelId="{F49D76FB-ECE7-492B-8D2A-C122DD701ED3}" srcId="{16BC6E3E-67E8-4BD6-B6E2-64637804C0C4}" destId="{DC0D02F8-8D09-4E5C-89E5-80CBE228EB6D}" srcOrd="2" destOrd="0" parTransId="{DA9B5185-B306-4BF4-949C-1AB66442408E}" sibTransId="{1287DF37-70F1-4E6D-86CE-A425B2D248BC}"/>
    <dgm:cxn modelId="{9353C903-3A49-417A-B3FE-E905E4A34C1A}" type="presParOf" srcId="{0841438C-0652-47DF-B9AE-18E1549EDF53}" destId="{F95FD5A9-AC41-4E20-B147-2122D95011F9}" srcOrd="0" destOrd="0" presId="urn:microsoft.com/office/officeart/2005/8/layout/vList4"/>
    <dgm:cxn modelId="{8EC3EDE4-5076-4F3D-A7FF-2389098E58DC}" type="presParOf" srcId="{F95FD5A9-AC41-4E20-B147-2122D95011F9}" destId="{ACF3AD14-FF23-447F-A6F7-81070CED9C71}" srcOrd="0" destOrd="0" presId="urn:microsoft.com/office/officeart/2005/8/layout/vList4"/>
    <dgm:cxn modelId="{B0DE1ACD-286D-43B9-B81C-B2593D06BE35}" type="presParOf" srcId="{F95FD5A9-AC41-4E20-B147-2122D95011F9}" destId="{D6C5FF65-1047-4792-9FFE-1573DCD6E647}" srcOrd="1" destOrd="0" presId="urn:microsoft.com/office/officeart/2005/8/layout/vList4"/>
    <dgm:cxn modelId="{CD77093A-DB8A-4D6A-9CE3-DB3D45DB4AD2}" type="presParOf" srcId="{F95FD5A9-AC41-4E20-B147-2122D95011F9}" destId="{16EE5821-A33B-4C03-BEED-A4AF3DB04DFD}" srcOrd="2" destOrd="0" presId="urn:microsoft.com/office/officeart/2005/8/layout/vList4"/>
    <dgm:cxn modelId="{E1A70B8D-F2DE-4790-AB81-E2F6B6853528}" type="presParOf" srcId="{0841438C-0652-47DF-B9AE-18E1549EDF53}" destId="{7F8CDEB5-B193-4651-B5D9-D4C1DA580553}" srcOrd="1" destOrd="0" presId="urn:microsoft.com/office/officeart/2005/8/layout/vList4"/>
    <dgm:cxn modelId="{D39619E0-4FCD-473C-AD0D-1087C51270A4}" type="presParOf" srcId="{0841438C-0652-47DF-B9AE-18E1549EDF53}" destId="{C452406A-5CB3-4F7F-A6E2-BEC7200F3BBC}" srcOrd="2" destOrd="0" presId="urn:microsoft.com/office/officeart/2005/8/layout/vList4"/>
    <dgm:cxn modelId="{C2CA55F3-C679-43E8-A3E9-01DB270A8413}" type="presParOf" srcId="{C452406A-5CB3-4F7F-A6E2-BEC7200F3BBC}" destId="{8BCF87C6-FE39-4AAF-B964-B2D2815EE5E4}" srcOrd="0" destOrd="0" presId="urn:microsoft.com/office/officeart/2005/8/layout/vList4"/>
    <dgm:cxn modelId="{E24CEAA1-EDA9-4CF5-B117-F47D9B6FD2F5}" type="presParOf" srcId="{C452406A-5CB3-4F7F-A6E2-BEC7200F3BBC}" destId="{F3A9CF9B-7214-4157-9550-1957C156A179}" srcOrd="1" destOrd="0" presId="urn:microsoft.com/office/officeart/2005/8/layout/vList4"/>
    <dgm:cxn modelId="{7240C808-E2E6-4A84-9499-9CFD4C0F6D5F}" type="presParOf" srcId="{C452406A-5CB3-4F7F-A6E2-BEC7200F3BBC}" destId="{E76C3041-9C06-4C1B-8A16-A87D0E33CD11}" srcOrd="2" destOrd="0" presId="urn:microsoft.com/office/officeart/2005/8/layout/vList4"/>
    <dgm:cxn modelId="{8E28EEF3-9D9E-4AE8-A18B-804045DD05D4}" type="presParOf" srcId="{0841438C-0652-47DF-B9AE-18E1549EDF53}" destId="{DC5A3DC4-F22C-4229-A38F-CF0DB12C007D}" srcOrd="3" destOrd="0" presId="urn:microsoft.com/office/officeart/2005/8/layout/vList4"/>
    <dgm:cxn modelId="{9315C658-3323-4087-8295-C75A7AA5D9F8}" type="presParOf" srcId="{0841438C-0652-47DF-B9AE-18E1549EDF53}" destId="{71F9736F-5ED0-40F3-8988-45B5EB6C3D25}" srcOrd="4" destOrd="0" presId="urn:microsoft.com/office/officeart/2005/8/layout/vList4"/>
    <dgm:cxn modelId="{E5691854-0BA3-4C4F-9F9B-52B427479E1D}" type="presParOf" srcId="{71F9736F-5ED0-40F3-8988-45B5EB6C3D25}" destId="{5C4BCDA0-1023-4A6E-8D20-1C2D6C47BC6D}" srcOrd="0" destOrd="0" presId="urn:microsoft.com/office/officeart/2005/8/layout/vList4"/>
    <dgm:cxn modelId="{4F8AE542-C926-46DE-8019-1E9874CA1FE5}" type="presParOf" srcId="{71F9736F-5ED0-40F3-8988-45B5EB6C3D25}" destId="{4F0AF79D-C091-46C7-A42D-3C90917E2FF1}" srcOrd="1" destOrd="0" presId="urn:microsoft.com/office/officeart/2005/8/layout/vList4"/>
    <dgm:cxn modelId="{A274E741-71BD-4F3F-A992-FE8056FA17F6}" type="presParOf" srcId="{71F9736F-5ED0-40F3-8988-45B5EB6C3D25}" destId="{84399599-4E82-4784-8B96-83F3A34E18E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0903B2-35EB-4E0D-AEA5-702B83912C83}" type="doc">
      <dgm:prSet loTypeId="urn:microsoft.com/office/officeart/2005/8/layout/vList4" loCatId="list" qsTypeId="urn:microsoft.com/office/officeart/2005/8/quickstyle/simple1" qsCatId="simple" csTypeId="urn:microsoft.com/office/officeart/2005/8/colors/accent6_2" csCatId="accent6" phldr="1"/>
      <dgm:spPr/>
      <dgm:t>
        <a:bodyPr/>
        <a:lstStyle/>
        <a:p>
          <a:endParaRPr lang="en-US"/>
        </a:p>
      </dgm:t>
    </dgm:pt>
    <dgm:pt modelId="{56A267F1-6C07-4A9F-9E30-F747155A104A}">
      <dgm:prSet phldrT="[Text]"/>
      <dgm:spPr>
        <a:blipFill>
          <a:blip xmlns:r="http://schemas.openxmlformats.org/officeDocument/2006/relationships" r:embed="rId1"/>
          <a:stretch>
            <a:fillRect t="-368"/>
          </a:stretch>
        </a:blipFill>
      </dgm:spPr>
      <dgm:t>
        <a:bodyPr/>
        <a:lstStyle/>
        <a:p>
          <a:r>
            <a:rPr lang="en-US">
              <a:noFill/>
            </a:rPr>
            <a:t> </a:t>
          </a:r>
        </a:p>
      </dgm:t>
    </dgm:pt>
    <dgm:pt modelId="{CE2B0B21-1E58-4B94-82AF-2FCA522966F4}" type="parTrans" cxnId="{BBB6DBAE-1596-46D3-BA16-997A7593EFAA}">
      <dgm:prSet/>
      <dgm:spPr/>
      <dgm:t>
        <a:bodyPr/>
        <a:lstStyle/>
        <a:p>
          <a:endParaRPr lang="en-US"/>
        </a:p>
      </dgm:t>
    </dgm:pt>
    <dgm:pt modelId="{9FE70A54-4A5A-4275-8D05-A5143A6E5C93}" type="sibTrans" cxnId="{BBB6DBAE-1596-46D3-BA16-997A7593EFAA}">
      <dgm:prSet/>
      <dgm:spPr/>
      <dgm:t>
        <a:bodyPr/>
        <a:lstStyle/>
        <a:p>
          <a:endParaRPr lang="en-US"/>
        </a:p>
      </dgm:t>
    </dgm:pt>
    <dgm:pt modelId="{E7F88B58-1B76-4905-91DD-DA0CD0FCD939}">
      <dgm:prSet phldrT="[Text]"/>
      <dgm:spPr/>
      <dgm:t>
        <a:bodyPr/>
        <a:lstStyle/>
        <a:p>
          <a:r>
            <a:rPr lang="en-US">
              <a:noFill/>
            </a:rPr>
            <a:t> </a:t>
          </a:r>
        </a:p>
      </dgm:t>
    </dgm:pt>
    <dgm:pt modelId="{ADCDBA22-6D98-4C00-BC2D-AF3AB98F1110}" type="parTrans" cxnId="{83459015-DBD1-4006-9CD2-8014D48D6A5F}">
      <dgm:prSet/>
      <dgm:spPr/>
      <dgm:t>
        <a:bodyPr/>
        <a:lstStyle/>
        <a:p>
          <a:endParaRPr lang="en-US"/>
        </a:p>
      </dgm:t>
    </dgm:pt>
    <dgm:pt modelId="{9D5C0604-153E-4222-9CBF-CDD1DF7A5AB9}" type="sibTrans" cxnId="{83459015-DBD1-4006-9CD2-8014D48D6A5F}">
      <dgm:prSet/>
      <dgm:spPr/>
      <dgm:t>
        <a:bodyPr/>
        <a:lstStyle/>
        <a:p>
          <a:endParaRPr lang="en-US"/>
        </a:p>
      </dgm:t>
    </dgm:pt>
    <dgm:pt modelId="{7AEBADE4-7151-4435-94FD-2D550B67898E}">
      <dgm:prSet phldrT="[Text]"/>
      <dgm:spPr/>
      <dgm:t>
        <a:bodyPr/>
        <a:lstStyle/>
        <a:p>
          <a:r>
            <a:rPr lang="en-US">
              <a:noFill/>
            </a:rPr>
            <a:t> </a:t>
          </a:r>
        </a:p>
      </dgm:t>
    </dgm:pt>
    <dgm:pt modelId="{EE0846D8-B59D-4BC1-9695-A32309015026}" type="parTrans" cxnId="{C50D26A5-F6BC-46F7-92D0-6DB87C9B2050}">
      <dgm:prSet/>
      <dgm:spPr/>
      <dgm:t>
        <a:bodyPr/>
        <a:lstStyle/>
        <a:p>
          <a:endParaRPr lang="en-US"/>
        </a:p>
      </dgm:t>
    </dgm:pt>
    <dgm:pt modelId="{96BDD01F-09A8-4E47-8F82-C063FC9FDA0B}" type="sibTrans" cxnId="{C50D26A5-F6BC-46F7-92D0-6DB87C9B2050}">
      <dgm:prSet/>
      <dgm:spPr/>
      <dgm:t>
        <a:bodyPr/>
        <a:lstStyle/>
        <a:p>
          <a:endParaRPr lang="en-US"/>
        </a:p>
      </dgm:t>
    </dgm:pt>
    <dgm:pt modelId="{16BC6E3E-67E8-4BD6-B6E2-64637804C0C4}">
      <dgm:prSet phldrT="[Text]"/>
      <dgm:spPr/>
      <dgm:t>
        <a:bodyPr/>
        <a:lstStyle/>
        <a:p>
          <a:r>
            <a:rPr lang="en-US" dirty="0" err="1"/>
            <a:t>SunBurst</a:t>
          </a:r>
          <a:r>
            <a:rPr lang="en-US" dirty="0"/>
            <a:t> (</a:t>
          </a:r>
          <a:r>
            <a:rPr lang="en-US" dirty="0" err="1"/>
            <a:t>Solarigate</a:t>
          </a:r>
          <a:r>
            <a:rPr lang="en-US" dirty="0"/>
            <a:t>) Supply Chain Attack</a:t>
          </a:r>
        </a:p>
      </dgm:t>
    </dgm:pt>
    <dgm:pt modelId="{C37C8A92-D63E-4BA7-B63F-E29ADAB0BC37}" type="parTrans" cxnId="{57982627-E5C0-45F2-8AB9-0C949B0DF151}">
      <dgm:prSet/>
      <dgm:spPr/>
      <dgm:t>
        <a:bodyPr/>
        <a:lstStyle/>
        <a:p>
          <a:endParaRPr lang="en-US"/>
        </a:p>
      </dgm:t>
    </dgm:pt>
    <dgm:pt modelId="{C45A25BE-A7E2-4F06-A271-8E9319A5F538}" type="sibTrans" cxnId="{57982627-E5C0-45F2-8AB9-0C949B0DF151}">
      <dgm:prSet/>
      <dgm:spPr/>
      <dgm:t>
        <a:bodyPr/>
        <a:lstStyle/>
        <a:p>
          <a:endParaRPr lang="en-US"/>
        </a:p>
      </dgm:t>
    </dgm:pt>
    <dgm:pt modelId="{C0398C9A-F073-4009-BCEB-551938BAB565}">
      <dgm:prSet phldrT="[Text]"/>
      <dgm:spPr/>
      <dgm:t>
        <a:bodyPr/>
        <a:lstStyle/>
        <a:p>
          <a:r>
            <a:rPr lang="en-US" dirty="0"/>
            <a:t>Undetected for 15 Months (despite 18K Security Portfolios &amp; Teams) </a:t>
          </a:r>
        </a:p>
      </dgm:t>
    </dgm:pt>
    <dgm:pt modelId="{A1C43C88-6479-4892-8340-B214E36D6F0E}" type="parTrans" cxnId="{FB1A8AF4-41BB-44A3-9C1C-17D7AD1A36D8}">
      <dgm:prSet/>
      <dgm:spPr/>
      <dgm:t>
        <a:bodyPr/>
        <a:lstStyle/>
        <a:p>
          <a:endParaRPr lang="en-US"/>
        </a:p>
      </dgm:t>
    </dgm:pt>
    <dgm:pt modelId="{94BA19B8-7CBE-400F-9DA0-47DE9214C952}" type="sibTrans" cxnId="{FB1A8AF4-41BB-44A3-9C1C-17D7AD1A36D8}">
      <dgm:prSet/>
      <dgm:spPr/>
      <dgm:t>
        <a:bodyPr/>
        <a:lstStyle/>
        <a:p>
          <a:endParaRPr lang="en-US"/>
        </a:p>
      </dgm:t>
    </dgm:pt>
    <dgm:pt modelId="{D89C2DDA-9523-4FFE-91E3-764E65FB174C}">
      <dgm:prSet phldrT="[Text]"/>
      <dgm:spPr/>
      <dgm:t>
        <a:bodyPr/>
        <a:lstStyle/>
        <a:p>
          <a:r>
            <a:rPr lang="en-US" dirty="0" err="1"/>
            <a:t>CodeCov</a:t>
          </a:r>
          <a:r>
            <a:rPr lang="en-US" dirty="0"/>
            <a:t> Supply Chain Attack </a:t>
          </a:r>
        </a:p>
      </dgm:t>
    </dgm:pt>
    <dgm:pt modelId="{E83BCA61-4DF0-4406-B86E-F072757CDD83}" type="parTrans" cxnId="{7B4C54A8-C968-4A56-B7C9-BDE8F6E5628A}">
      <dgm:prSet/>
      <dgm:spPr/>
      <dgm:t>
        <a:bodyPr/>
        <a:lstStyle/>
        <a:p>
          <a:endParaRPr lang="en-US"/>
        </a:p>
      </dgm:t>
    </dgm:pt>
    <dgm:pt modelId="{6721F391-B6DB-46D7-A480-D5947DE32539}" type="sibTrans" cxnId="{7B4C54A8-C968-4A56-B7C9-BDE8F6E5628A}">
      <dgm:prSet/>
      <dgm:spPr/>
      <dgm:t>
        <a:bodyPr/>
        <a:lstStyle/>
        <a:p>
          <a:endParaRPr lang="en-US"/>
        </a:p>
      </dgm:t>
    </dgm:pt>
    <dgm:pt modelId="{0F90554F-B573-46CF-9F3A-764F5E0D2491}">
      <dgm:prSet phldrT="[Text]"/>
      <dgm:spPr/>
      <dgm:t>
        <a:bodyPr/>
        <a:lstStyle/>
        <a:p>
          <a:r>
            <a:rPr lang="en-US" dirty="0"/>
            <a:t>Any credentials, tokens, or keys passed to Continuous Integration runner</a:t>
          </a:r>
        </a:p>
      </dgm:t>
    </dgm:pt>
    <dgm:pt modelId="{D78AC950-E875-463E-B47A-C00E2D41AC48}" type="parTrans" cxnId="{6BE07B19-4A43-4FC2-AC8A-1012C1C16343}">
      <dgm:prSet/>
      <dgm:spPr/>
      <dgm:t>
        <a:bodyPr/>
        <a:lstStyle/>
        <a:p>
          <a:endParaRPr lang="en-US"/>
        </a:p>
      </dgm:t>
    </dgm:pt>
    <dgm:pt modelId="{43A044B6-12AD-4A59-9C16-F521094963AD}" type="sibTrans" cxnId="{6BE07B19-4A43-4FC2-AC8A-1012C1C16343}">
      <dgm:prSet/>
      <dgm:spPr/>
      <dgm:t>
        <a:bodyPr/>
        <a:lstStyle/>
        <a:p>
          <a:endParaRPr lang="en-US"/>
        </a:p>
      </dgm:t>
    </dgm:pt>
    <dgm:pt modelId="{6A234A2C-820C-45B0-AB76-2BB0D91BBD64}">
      <dgm:prSet phldrT="[Text]"/>
      <dgm:spPr/>
      <dgm:t>
        <a:bodyPr/>
        <a:lstStyle/>
        <a:p>
          <a:r>
            <a:rPr lang="en-US" dirty="0"/>
            <a:t>19,000 Customers including IBM, HP, Atlassian, Rapid 7 … who are also participants in supply chains… downstream damage still being investigated.</a:t>
          </a:r>
        </a:p>
      </dgm:t>
    </dgm:pt>
    <dgm:pt modelId="{003CD1D8-8E76-441F-9B0C-02DD350132B1}" type="parTrans" cxnId="{6D3F41E0-0B2C-4CF0-ADAA-D787D12905DD}">
      <dgm:prSet/>
      <dgm:spPr/>
      <dgm:t>
        <a:bodyPr/>
        <a:lstStyle/>
        <a:p>
          <a:endParaRPr lang="en-US"/>
        </a:p>
      </dgm:t>
    </dgm:pt>
    <dgm:pt modelId="{473967C5-AD04-42A1-A736-9A56AA391C5D}" type="sibTrans" cxnId="{6D3F41E0-0B2C-4CF0-ADAA-D787D12905DD}">
      <dgm:prSet/>
      <dgm:spPr/>
      <dgm:t>
        <a:bodyPr/>
        <a:lstStyle/>
        <a:p>
          <a:endParaRPr lang="en-US"/>
        </a:p>
      </dgm:t>
    </dgm:pt>
    <dgm:pt modelId="{FA48819F-9DA3-4D17-AC0E-08164F3E4243}">
      <dgm:prSet phldrT="[Text]"/>
      <dgm:spPr/>
      <dgm:t>
        <a:bodyPr/>
        <a:lstStyle/>
        <a:p>
          <a:r>
            <a:rPr lang="en-US" dirty="0"/>
            <a:t>Injected into the DevOps cycle, Global Sourcing (Bulgaria),  Inadequate curation/testing/isolation …</a:t>
          </a:r>
        </a:p>
      </dgm:t>
    </dgm:pt>
    <dgm:pt modelId="{41EFA91D-EEF7-49AA-966B-D33E1546A309}" type="parTrans" cxnId="{06E5647D-D83B-4830-9705-A85D414555A2}">
      <dgm:prSet/>
      <dgm:spPr/>
    </dgm:pt>
    <dgm:pt modelId="{4555A66E-E6CF-4E37-9B60-FAC297A8FAC7}" type="sibTrans" cxnId="{06E5647D-D83B-4830-9705-A85D414555A2}">
      <dgm:prSet/>
      <dgm:spPr/>
    </dgm:pt>
    <dgm:pt modelId="{10D760B7-E01B-477E-94F2-F3B0D75D433E}">
      <dgm:prSet/>
      <dgm:spPr/>
      <dgm:t>
        <a:bodyPr/>
        <a:lstStyle/>
        <a:p>
          <a:r>
            <a:rPr lang="en-US" dirty="0"/>
            <a:t>Any services, data stores, and application code that could be accessed with these credentials, tokens, or keys </a:t>
          </a:r>
        </a:p>
      </dgm:t>
    </dgm:pt>
    <dgm:pt modelId="{971F0F70-53E8-4F13-93ED-5684A559D4C6}" type="parTrans" cxnId="{2B65131B-FEB2-41F9-A177-54B5119822CD}">
      <dgm:prSet/>
      <dgm:spPr/>
      <dgm:t>
        <a:bodyPr/>
        <a:lstStyle/>
        <a:p>
          <a:endParaRPr lang="en-US"/>
        </a:p>
      </dgm:t>
    </dgm:pt>
    <dgm:pt modelId="{0C57E191-0DA5-4FB3-B02A-91387EF0F5F8}" type="sibTrans" cxnId="{2B65131B-FEB2-41F9-A177-54B5119822CD}">
      <dgm:prSet/>
      <dgm:spPr/>
      <dgm:t>
        <a:bodyPr/>
        <a:lstStyle/>
        <a:p>
          <a:endParaRPr lang="en-US"/>
        </a:p>
      </dgm:t>
    </dgm:pt>
    <dgm:pt modelId="{A5403EC7-4669-484A-97B9-58FBF060644F}">
      <dgm:prSet phldrT="[Text]"/>
      <dgm:spPr/>
      <dgm:t>
        <a:bodyPr/>
        <a:lstStyle/>
        <a:p>
          <a:r>
            <a:rPr lang="en-US">
              <a:noFill/>
            </a:rPr>
            <a:t> </a:t>
          </a:r>
        </a:p>
      </dgm:t>
    </dgm:pt>
    <dgm:pt modelId="{848BCE0C-F4D0-454F-83A8-5EBCF54C96EE}" type="parTrans" cxnId="{A011810C-885C-4133-B756-C7FF64C34289}">
      <dgm:prSet/>
      <dgm:spPr/>
    </dgm:pt>
    <dgm:pt modelId="{75ED163B-3A52-44F4-92B2-1D8BD10FEF02}" type="sibTrans" cxnId="{A011810C-885C-4133-B756-C7FF64C34289}">
      <dgm:prSet/>
      <dgm:spPr/>
    </dgm:pt>
    <dgm:pt modelId="{DC0D02F8-8D09-4E5C-89E5-80CBE228EB6D}">
      <dgm:prSet phldrT="[Text]"/>
      <dgm:spPr/>
      <dgm:t>
        <a:bodyPr/>
        <a:lstStyle/>
        <a:p>
          <a:r>
            <a:rPr lang="en-US" dirty="0"/>
            <a:t>Triggering standards, regulatory and procurement response  (see WH EO)</a:t>
          </a:r>
        </a:p>
      </dgm:t>
    </dgm:pt>
    <dgm:pt modelId="{DA9B5185-B306-4BF4-949C-1AB66442408E}" type="parTrans" cxnId="{F49D76FB-ECE7-492B-8D2A-C122DD701ED3}">
      <dgm:prSet/>
      <dgm:spPr/>
    </dgm:pt>
    <dgm:pt modelId="{1287DF37-70F1-4E6D-86CE-A425B2D248BC}" type="sibTrans" cxnId="{F49D76FB-ECE7-492B-8D2A-C122DD701ED3}">
      <dgm:prSet/>
      <dgm:spPr/>
    </dgm:pt>
    <dgm:pt modelId="{0841438C-0652-47DF-B9AE-18E1549EDF53}" type="pres">
      <dgm:prSet presAssocID="{FA0903B2-35EB-4E0D-AEA5-702B83912C83}" presName="linear" presStyleCnt="0">
        <dgm:presLayoutVars>
          <dgm:dir/>
          <dgm:resizeHandles val="exact"/>
        </dgm:presLayoutVars>
      </dgm:prSet>
      <dgm:spPr/>
    </dgm:pt>
    <dgm:pt modelId="{F95FD5A9-AC41-4E20-B147-2122D95011F9}" type="pres">
      <dgm:prSet presAssocID="{56A267F1-6C07-4A9F-9E30-F747155A104A}" presName="comp" presStyleCnt="0"/>
      <dgm:spPr/>
    </dgm:pt>
    <dgm:pt modelId="{ACF3AD14-FF23-447F-A6F7-81070CED9C71}" type="pres">
      <dgm:prSet presAssocID="{56A267F1-6C07-4A9F-9E30-F747155A104A}" presName="box" presStyleLbl="node1" presStyleIdx="0" presStyleCnt="3"/>
      <dgm:spPr/>
    </dgm:pt>
    <dgm:pt modelId="{D6C5FF65-1047-4792-9FFE-1573DCD6E647}" type="pres">
      <dgm:prSet presAssocID="{56A267F1-6C07-4A9F-9E30-F747155A104A}" presName="img" presStyleLbl="fgImgPlace1" presStyleIdx="0" presStyleCnt="3"/>
      <dgm:spPr>
        <a:blipFill rotWithShape="1">
          <a:blip xmlns:r="http://schemas.openxmlformats.org/officeDocument/2006/relationships" r:embed="rId2"/>
          <a:srcRect/>
          <a:stretch>
            <a:fillRect l="-4000" r="-4000"/>
          </a:stretch>
        </a:blipFill>
      </dgm:spPr>
    </dgm:pt>
    <dgm:pt modelId="{16EE5821-A33B-4C03-BEED-A4AF3DB04DFD}" type="pres">
      <dgm:prSet presAssocID="{56A267F1-6C07-4A9F-9E30-F747155A104A}" presName="text" presStyleLbl="node1" presStyleIdx="0" presStyleCnt="3">
        <dgm:presLayoutVars>
          <dgm:bulletEnabled val="1"/>
        </dgm:presLayoutVars>
      </dgm:prSet>
      <dgm:spPr/>
    </dgm:pt>
    <dgm:pt modelId="{7F8CDEB5-B193-4651-B5D9-D4C1DA580553}" type="pres">
      <dgm:prSet presAssocID="{9FE70A54-4A5A-4275-8D05-A5143A6E5C93}" presName="spacer" presStyleCnt="0"/>
      <dgm:spPr/>
    </dgm:pt>
    <dgm:pt modelId="{C452406A-5CB3-4F7F-A6E2-BEC7200F3BBC}" type="pres">
      <dgm:prSet presAssocID="{16BC6E3E-67E8-4BD6-B6E2-64637804C0C4}" presName="comp" presStyleCnt="0"/>
      <dgm:spPr/>
    </dgm:pt>
    <dgm:pt modelId="{8BCF87C6-FE39-4AAF-B964-B2D2815EE5E4}" type="pres">
      <dgm:prSet presAssocID="{16BC6E3E-67E8-4BD6-B6E2-64637804C0C4}" presName="box" presStyleLbl="node1" presStyleIdx="1" presStyleCnt="3"/>
      <dgm:spPr/>
    </dgm:pt>
    <dgm:pt modelId="{F3A9CF9B-7214-4157-9550-1957C156A179}" type="pres">
      <dgm:prSet presAssocID="{16BC6E3E-67E8-4BD6-B6E2-64637804C0C4}" presName="img" presStyleLbl="fgImgPlace1" presStyleIdx="1" presStyleCnt="3"/>
      <dgm:spPr>
        <a:blipFill rotWithShape="1">
          <a:blip xmlns:r="http://schemas.openxmlformats.org/officeDocument/2006/relationships" r:embed="rId3"/>
          <a:srcRect/>
          <a:stretch>
            <a:fillRect l="-6000" r="-6000"/>
          </a:stretch>
        </a:blipFill>
      </dgm:spPr>
    </dgm:pt>
    <dgm:pt modelId="{E76C3041-9C06-4C1B-8A16-A87D0E33CD11}" type="pres">
      <dgm:prSet presAssocID="{16BC6E3E-67E8-4BD6-B6E2-64637804C0C4}" presName="text" presStyleLbl="node1" presStyleIdx="1" presStyleCnt="3">
        <dgm:presLayoutVars>
          <dgm:bulletEnabled val="1"/>
        </dgm:presLayoutVars>
      </dgm:prSet>
      <dgm:spPr/>
    </dgm:pt>
    <dgm:pt modelId="{DC5A3DC4-F22C-4229-A38F-CF0DB12C007D}" type="pres">
      <dgm:prSet presAssocID="{C45A25BE-A7E2-4F06-A271-8E9319A5F538}" presName="spacer" presStyleCnt="0"/>
      <dgm:spPr/>
    </dgm:pt>
    <dgm:pt modelId="{71F9736F-5ED0-40F3-8988-45B5EB6C3D25}" type="pres">
      <dgm:prSet presAssocID="{D89C2DDA-9523-4FFE-91E3-764E65FB174C}" presName="comp" presStyleCnt="0"/>
      <dgm:spPr/>
    </dgm:pt>
    <dgm:pt modelId="{5C4BCDA0-1023-4A6E-8D20-1C2D6C47BC6D}" type="pres">
      <dgm:prSet presAssocID="{D89C2DDA-9523-4FFE-91E3-764E65FB174C}" presName="box" presStyleLbl="node1" presStyleIdx="2" presStyleCnt="3"/>
      <dgm:spPr/>
    </dgm:pt>
    <dgm:pt modelId="{4F0AF79D-C091-46C7-A42D-3C90917E2FF1}" type="pres">
      <dgm:prSet presAssocID="{D89C2DDA-9523-4FFE-91E3-764E65FB174C}" presName="img" presStyleLbl="fgImgPlace1" presStyleIdx="2" presStyleCnt="3"/>
      <dgm:spPr>
        <a:blipFill rotWithShape="1">
          <a:blip xmlns:r="http://schemas.openxmlformats.org/officeDocument/2006/relationships" r:embed="rId4"/>
          <a:srcRect/>
          <a:stretch>
            <a:fillRect l="-5000" r="-5000"/>
          </a:stretch>
        </a:blipFill>
      </dgm:spPr>
    </dgm:pt>
    <dgm:pt modelId="{84399599-4E82-4784-8B96-83F3A34E18E7}" type="pres">
      <dgm:prSet presAssocID="{D89C2DDA-9523-4FFE-91E3-764E65FB174C}" presName="text" presStyleLbl="node1" presStyleIdx="2" presStyleCnt="3">
        <dgm:presLayoutVars>
          <dgm:bulletEnabled val="1"/>
        </dgm:presLayoutVars>
      </dgm:prSet>
      <dgm:spPr/>
    </dgm:pt>
  </dgm:ptLst>
  <dgm:cxnLst>
    <dgm:cxn modelId="{062C0C02-5862-4A56-9C3D-DF5BFFBFA5C8}" type="presOf" srcId="{E7F88B58-1B76-4905-91DD-DA0CD0FCD939}" destId="{ACF3AD14-FF23-447F-A6F7-81070CED9C71}" srcOrd="0" destOrd="1" presId="urn:microsoft.com/office/officeart/2005/8/layout/vList4"/>
    <dgm:cxn modelId="{688D3808-3B8B-470A-A03A-AE3400DC6447}" type="presOf" srcId="{FA0903B2-35EB-4E0D-AEA5-702B83912C83}" destId="{0841438C-0652-47DF-B9AE-18E1549EDF53}" srcOrd="0" destOrd="0" presId="urn:microsoft.com/office/officeart/2005/8/layout/vList4"/>
    <dgm:cxn modelId="{A011810C-885C-4133-B756-C7FF64C34289}" srcId="{56A267F1-6C07-4A9F-9E30-F747155A104A}" destId="{A5403EC7-4669-484A-97B9-58FBF060644F}" srcOrd="2" destOrd="0" parTransId="{848BCE0C-F4D0-454F-83A8-5EBCF54C96EE}" sibTransId="{75ED163B-3A52-44F4-92B2-1D8BD10FEF02}"/>
    <dgm:cxn modelId="{5A25DB0E-C522-4876-BA3B-146967FADA43}" type="presOf" srcId="{16BC6E3E-67E8-4BD6-B6E2-64637804C0C4}" destId="{E76C3041-9C06-4C1B-8A16-A87D0E33CD11}" srcOrd="1" destOrd="0" presId="urn:microsoft.com/office/officeart/2005/8/layout/vList4"/>
    <dgm:cxn modelId="{83459015-DBD1-4006-9CD2-8014D48D6A5F}" srcId="{56A267F1-6C07-4A9F-9E30-F747155A104A}" destId="{E7F88B58-1B76-4905-91DD-DA0CD0FCD939}" srcOrd="0" destOrd="0" parTransId="{ADCDBA22-6D98-4C00-BC2D-AF3AB98F1110}" sibTransId="{9D5C0604-153E-4222-9CBF-CDD1DF7A5AB9}"/>
    <dgm:cxn modelId="{6BE07B19-4A43-4FC2-AC8A-1012C1C16343}" srcId="{D89C2DDA-9523-4FFE-91E3-764E65FB174C}" destId="{0F90554F-B573-46CF-9F3A-764F5E0D2491}" srcOrd="0" destOrd="0" parTransId="{D78AC950-E875-463E-B47A-C00E2D41AC48}" sibTransId="{43A044B6-12AD-4A59-9C16-F521094963AD}"/>
    <dgm:cxn modelId="{2B65131B-FEB2-41F9-A177-54B5119822CD}" srcId="{D89C2DDA-9523-4FFE-91E3-764E65FB174C}" destId="{10D760B7-E01B-477E-94F2-F3B0D75D433E}" srcOrd="1" destOrd="0" parTransId="{971F0F70-53E8-4F13-93ED-5684A559D4C6}" sibTransId="{0C57E191-0DA5-4FB3-B02A-91387EF0F5F8}"/>
    <dgm:cxn modelId="{C5537724-FADC-4B72-8751-B4344B7C67D3}" type="presOf" srcId="{6A234A2C-820C-45B0-AB76-2BB0D91BBD64}" destId="{84399599-4E82-4784-8B96-83F3A34E18E7}" srcOrd="1" destOrd="3" presId="urn:microsoft.com/office/officeart/2005/8/layout/vList4"/>
    <dgm:cxn modelId="{57982627-E5C0-45F2-8AB9-0C949B0DF151}" srcId="{FA0903B2-35EB-4E0D-AEA5-702B83912C83}" destId="{16BC6E3E-67E8-4BD6-B6E2-64637804C0C4}" srcOrd="1" destOrd="0" parTransId="{C37C8A92-D63E-4BA7-B63F-E29ADAB0BC37}" sibTransId="{C45A25BE-A7E2-4F06-A271-8E9319A5F538}"/>
    <dgm:cxn modelId="{1F9D673A-A9AD-4E7C-B951-E05F03954F84}" type="presOf" srcId="{7AEBADE4-7151-4435-94FD-2D550B67898E}" destId="{ACF3AD14-FF23-447F-A6F7-81070CED9C71}" srcOrd="0" destOrd="2" presId="urn:microsoft.com/office/officeart/2005/8/layout/vList4"/>
    <dgm:cxn modelId="{BB73715B-2B95-41CE-ADE9-98CD13413181}" type="presOf" srcId="{E7F88B58-1B76-4905-91DD-DA0CD0FCD939}" destId="{16EE5821-A33B-4C03-BEED-A4AF3DB04DFD}" srcOrd="1" destOrd="1" presId="urn:microsoft.com/office/officeart/2005/8/layout/vList4"/>
    <dgm:cxn modelId="{56933962-51AA-4A34-B179-B552415B6488}" type="presOf" srcId="{C0398C9A-F073-4009-BCEB-551938BAB565}" destId="{E76C3041-9C06-4C1B-8A16-A87D0E33CD11}" srcOrd="1" destOrd="1" presId="urn:microsoft.com/office/officeart/2005/8/layout/vList4"/>
    <dgm:cxn modelId="{1C001665-7770-4121-A61A-58624E1A56B8}" type="presOf" srcId="{DC0D02F8-8D09-4E5C-89E5-80CBE228EB6D}" destId="{E76C3041-9C06-4C1B-8A16-A87D0E33CD11}" srcOrd="1" destOrd="3" presId="urn:microsoft.com/office/officeart/2005/8/layout/vList4"/>
    <dgm:cxn modelId="{BF3FBD53-0FA0-45BE-8C82-77E06595E667}" type="presOf" srcId="{0F90554F-B573-46CF-9F3A-764F5E0D2491}" destId="{5C4BCDA0-1023-4A6E-8D20-1C2D6C47BC6D}" srcOrd="0" destOrd="1" presId="urn:microsoft.com/office/officeart/2005/8/layout/vList4"/>
    <dgm:cxn modelId="{AAA97A54-E6E9-4903-8E59-ED2B02582046}" type="presOf" srcId="{16BC6E3E-67E8-4BD6-B6E2-64637804C0C4}" destId="{8BCF87C6-FE39-4AAF-B964-B2D2815EE5E4}" srcOrd="0" destOrd="0" presId="urn:microsoft.com/office/officeart/2005/8/layout/vList4"/>
    <dgm:cxn modelId="{C7741875-E42B-4DEA-8E3E-3ACED5A14569}" type="presOf" srcId="{A5403EC7-4669-484A-97B9-58FBF060644F}" destId="{ACF3AD14-FF23-447F-A6F7-81070CED9C71}" srcOrd="0" destOrd="3" presId="urn:microsoft.com/office/officeart/2005/8/layout/vList4"/>
    <dgm:cxn modelId="{3AFF485A-AD72-4FEC-A136-67572F1152F4}" type="presOf" srcId="{7AEBADE4-7151-4435-94FD-2D550B67898E}" destId="{16EE5821-A33B-4C03-BEED-A4AF3DB04DFD}" srcOrd="1" destOrd="2" presId="urn:microsoft.com/office/officeart/2005/8/layout/vList4"/>
    <dgm:cxn modelId="{06E5647D-D83B-4830-9705-A85D414555A2}" srcId="{16BC6E3E-67E8-4BD6-B6E2-64637804C0C4}" destId="{FA48819F-9DA3-4D17-AC0E-08164F3E4243}" srcOrd="1" destOrd="0" parTransId="{41EFA91D-EEF7-49AA-966B-D33E1546A309}" sibTransId="{4555A66E-E6CF-4E37-9B60-FAC297A8FAC7}"/>
    <dgm:cxn modelId="{3E2D7B7F-9903-4A8F-B194-A29998D737BD}" type="presOf" srcId="{D89C2DDA-9523-4FFE-91E3-764E65FB174C}" destId="{5C4BCDA0-1023-4A6E-8D20-1C2D6C47BC6D}" srcOrd="0" destOrd="0" presId="urn:microsoft.com/office/officeart/2005/8/layout/vList4"/>
    <dgm:cxn modelId="{2152B7A0-793E-4FD8-82D4-CC1832173FA3}" type="presOf" srcId="{6A234A2C-820C-45B0-AB76-2BB0D91BBD64}" destId="{5C4BCDA0-1023-4A6E-8D20-1C2D6C47BC6D}" srcOrd="0" destOrd="3" presId="urn:microsoft.com/office/officeart/2005/8/layout/vList4"/>
    <dgm:cxn modelId="{C50D26A5-F6BC-46F7-92D0-6DB87C9B2050}" srcId="{56A267F1-6C07-4A9F-9E30-F747155A104A}" destId="{7AEBADE4-7151-4435-94FD-2D550B67898E}" srcOrd="1" destOrd="0" parTransId="{EE0846D8-B59D-4BC1-9695-A32309015026}" sibTransId="{96BDD01F-09A8-4E47-8F82-C063FC9FDA0B}"/>
    <dgm:cxn modelId="{7B4C54A8-C968-4A56-B7C9-BDE8F6E5628A}" srcId="{FA0903B2-35EB-4E0D-AEA5-702B83912C83}" destId="{D89C2DDA-9523-4FFE-91E3-764E65FB174C}" srcOrd="2" destOrd="0" parTransId="{E83BCA61-4DF0-4406-B86E-F072757CDD83}" sibTransId="{6721F391-B6DB-46D7-A480-D5947DE32539}"/>
    <dgm:cxn modelId="{9CD49AAB-86AD-4490-A0E9-EC876E980BD6}" type="presOf" srcId="{10D760B7-E01B-477E-94F2-F3B0D75D433E}" destId="{5C4BCDA0-1023-4A6E-8D20-1C2D6C47BC6D}" srcOrd="0" destOrd="2" presId="urn:microsoft.com/office/officeart/2005/8/layout/vList4"/>
    <dgm:cxn modelId="{BBB6DBAE-1596-46D3-BA16-997A7593EFAA}" srcId="{FA0903B2-35EB-4E0D-AEA5-702B83912C83}" destId="{56A267F1-6C07-4A9F-9E30-F747155A104A}" srcOrd="0" destOrd="0" parTransId="{CE2B0B21-1E58-4B94-82AF-2FCA522966F4}" sibTransId="{9FE70A54-4A5A-4275-8D05-A5143A6E5C93}"/>
    <dgm:cxn modelId="{345C92AF-13A7-4A49-9E97-1C68DA86DA8F}" type="presOf" srcId="{D89C2DDA-9523-4FFE-91E3-764E65FB174C}" destId="{84399599-4E82-4784-8B96-83F3A34E18E7}" srcOrd="1" destOrd="0" presId="urn:microsoft.com/office/officeart/2005/8/layout/vList4"/>
    <dgm:cxn modelId="{5FDA34BE-1CB7-4E0C-B028-CFF511BE9590}" type="presOf" srcId="{56A267F1-6C07-4A9F-9E30-F747155A104A}" destId="{16EE5821-A33B-4C03-BEED-A4AF3DB04DFD}" srcOrd="1" destOrd="0" presId="urn:microsoft.com/office/officeart/2005/8/layout/vList4"/>
    <dgm:cxn modelId="{B346E7CA-9140-44F4-8DB4-F79630AFEDB2}" type="presOf" srcId="{FA48819F-9DA3-4D17-AC0E-08164F3E4243}" destId="{E76C3041-9C06-4C1B-8A16-A87D0E33CD11}" srcOrd="1" destOrd="2" presId="urn:microsoft.com/office/officeart/2005/8/layout/vList4"/>
    <dgm:cxn modelId="{890986CB-EC01-4CF0-A0D7-CC4FEE2783F7}" type="presOf" srcId="{DC0D02F8-8D09-4E5C-89E5-80CBE228EB6D}" destId="{8BCF87C6-FE39-4AAF-B964-B2D2815EE5E4}" srcOrd="0" destOrd="3" presId="urn:microsoft.com/office/officeart/2005/8/layout/vList4"/>
    <dgm:cxn modelId="{C9E688D0-A1F8-4FB3-BFCC-B345FA2475DA}" type="presOf" srcId="{A5403EC7-4669-484A-97B9-58FBF060644F}" destId="{16EE5821-A33B-4C03-BEED-A4AF3DB04DFD}" srcOrd="1" destOrd="3" presId="urn:microsoft.com/office/officeart/2005/8/layout/vList4"/>
    <dgm:cxn modelId="{C83680D2-4564-4092-857C-439B7FAFB10E}" type="presOf" srcId="{10D760B7-E01B-477E-94F2-F3B0D75D433E}" destId="{84399599-4E82-4784-8B96-83F3A34E18E7}" srcOrd="1" destOrd="2" presId="urn:microsoft.com/office/officeart/2005/8/layout/vList4"/>
    <dgm:cxn modelId="{E7DD3FD7-4A20-499E-8481-71518E9855F1}" type="presOf" srcId="{0F90554F-B573-46CF-9F3A-764F5E0D2491}" destId="{84399599-4E82-4784-8B96-83F3A34E18E7}" srcOrd="1" destOrd="1" presId="urn:microsoft.com/office/officeart/2005/8/layout/vList4"/>
    <dgm:cxn modelId="{6D3F41E0-0B2C-4CF0-ADAA-D787D12905DD}" srcId="{D89C2DDA-9523-4FFE-91E3-764E65FB174C}" destId="{6A234A2C-820C-45B0-AB76-2BB0D91BBD64}" srcOrd="2" destOrd="0" parTransId="{003CD1D8-8E76-441F-9B0C-02DD350132B1}" sibTransId="{473967C5-AD04-42A1-A736-9A56AA391C5D}"/>
    <dgm:cxn modelId="{35227DE2-433A-4B94-90BE-708676A4ED0A}" type="presOf" srcId="{56A267F1-6C07-4A9F-9E30-F747155A104A}" destId="{ACF3AD14-FF23-447F-A6F7-81070CED9C71}" srcOrd="0" destOrd="0" presId="urn:microsoft.com/office/officeart/2005/8/layout/vList4"/>
    <dgm:cxn modelId="{3145D7E3-380B-49D0-B410-EDBCD95550DC}" type="presOf" srcId="{FA48819F-9DA3-4D17-AC0E-08164F3E4243}" destId="{8BCF87C6-FE39-4AAF-B964-B2D2815EE5E4}" srcOrd="0" destOrd="2" presId="urn:microsoft.com/office/officeart/2005/8/layout/vList4"/>
    <dgm:cxn modelId="{DF60A1E7-BFEE-49EC-881A-DD5CDE44159E}" type="presOf" srcId="{C0398C9A-F073-4009-BCEB-551938BAB565}" destId="{8BCF87C6-FE39-4AAF-B964-B2D2815EE5E4}" srcOrd="0" destOrd="1" presId="urn:microsoft.com/office/officeart/2005/8/layout/vList4"/>
    <dgm:cxn modelId="{FB1A8AF4-41BB-44A3-9C1C-17D7AD1A36D8}" srcId="{16BC6E3E-67E8-4BD6-B6E2-64637804C0C4}" destId="{C0398C9A-F073-4009-BCEB-551938BAB565}" srcOrd="0" destOrd="0" parTransId="{A1C43C88-6479-4892-8340-B214E36D6F0E}" sibTransId="{94BA19B8-7CBE-400F-9DA0-47DE9214C952}"/>
    <dgm:cxn modelId="{F49D76FB-ECE7-492B-8D2A-C122DD701ED3}" srcId="{16BC6E3E-67E8-4BD6-B6E2-64637804C0C4}" destId="{DC0D02F8-8D09-4E5C-89E5-80CBE228EB6D}" srcOrd="2" destOrd="0" parTransId="{DA9B5185-B306-4BF4-949C-1AB66442408E}" sibTransId="{1287DF37-70F1-4E6D-86CE-A425B2D248BC}"/>
    <dgm:cxn modelId="{9353C903-3A49-417A-B3FE-E905E4A34C1A}" type="presParOf" srcId="{0841438C-0652-47DF-B9AE-18E1549EDF53}" destId="{F95FD5A9-AC41-4E20-B147-2122D95011F9}" srcOrd="0" destOrd="0" presId="urn:microsoft.com/office/officeart/2005/8/layout/vList4"/>
    <dgm:cxn modelId="{8EC3EDE4-5076-4F3D-A7FF-2389098E58DC}" type="presParOf" srcId="{F95FD5A9-AC41-4E20-B147-2122D95011F9}" destId="{ACF3AD14-FF23-447F-A6F7-81070CED9C71}" srcOrd="0" destOrd="0" presId="urn:microsoft.com/office/officeart/2005/8/layout/vList4"/>
    <dgm:cxn modelId="{B0DE1ACD-286D-43B9-B81C-B2593D06BE35}" type="presParOf" srcId="{F95FD5A9-AC41-4E20-B147-2122D95011F9}" destId="{D6C5FF65-1047-4792-9FFE-1573DCD6E647}" srcOrd="1" destOrd="0" presId="urn:microsoft.com/office/officeart/2005/8/layout/vList4"/>
    <dgm:cxn modelId="{CD77093A-DB8A-4D6A-9CE3-DB3D45DB4AD2}" type="presParOf" srcId="{F95FD5A9-AC41-4E20-B147-2122D95011F9}" destId="{16EE5821-A33B-4C03-BEED-A4AF3DB04DFD}" srcOrd="2" destOrd="0" presId="urn:microsoft.com/office/officeart/2005/8/layout/vList4"/>
    <dgm:cxn modelId="{E1A70B8D-F2DE-4790-AB81-E2F6B6853528}" type="presParOf" srcId="{0841438C-0652-47DF-B9AE-18E1549EDF53}" destId="{7F8CDEB5-B193-4651-B5D9-D4C1DA580553}" srcOrd="1" destOrd="0" presId="urn:microsoft.com/office/officeart/2005/8/layout/vList4"/>
    <dgm:cxn modelId="{D39619E0-4FCD-473C-AD0D-1087C51270A4}" type="presParOf" srcId="{0841438C-0652-47DF-B9AE-18E1549EDF53}" destId="{C452406A-5CB3-4F7F-A6E2-BEC7200F3BBC}" srcOrd="2" destOrd="0" presId="urn:microsoft.com/office/officeart/2005/8/layout/vList4"/>
    <dgm:cxn modelId="{C2CA55F3-C679-43E8-A3E9-01DB270A8413}" type="presParOf" srcId="{C452406A-5CB3-4F7F-A6E2-BEC7200F3BBC}" destId="{8BCF87C6-FE39-4AAF-B964-B2D2815EE5E4}" srcOrd="0" destOrd="0" presId="urn:microsoft.com/office/officeart/2005/8/layout/vList4"/>
    <dgm:cxn modelId="{E24CEAA1-EDA9-4CF5-B117-F47D9B6FD2F5}" type="presParOf" srcId="{C452406A-5CB3-4F7F-A6E2-BEC7200F3BBC}" destId="{F3A9CF9B-7214-4157-9550-1957C156A179}" srcOrd="1" destOrd="0" presId="urn:microsoft.com/office/officeart/2005/8/layout/vList4"/>
    <dgm:cxn modelId="{7240C808-E2E6-4A84-9499-9CFD4C0F6D5F}" type="presParOf" srcId="{C452406A-5CB3-4F7F-A6E2-BEC7200F3BBC}" destId="{E76C3041-9C06-4C1B-8A16-A87D0E33CD11}" srcOrd="2" destOrd="0" presId="urn:microsoft.com/office/officeart/2005/8/layout/vList4"/>
    <dgm:cxn modelId="{8E28EEF3-9D9E-4AE8-A18B-804045DD05D4}" type="presParOf" srcId="{0841438C-0652-47DF-B9AE-18E1549EDF53}" destId="{DC5A3DC4-F22C-4229-A38F-CF0DB12C007D}" srcOrd="3" destOrd="0" presId="urn:microsoft.com/office/officeart/2005/8/layout/vList4"/>
    <dgm:cxn modelId="{9315C658-3323-4087-8295-C75A7AA5D9F8}" type="presParOf" srcId="{0841438C-0652-47DF-B9AE-18E1549EDF53}" destId="{71F9736F-5ED0-40F3-8988-45B5EB6C3D25}" srcOrd="4" destOrd="0" presId="urn:microsoft.com/office/officeart/2005/8/layout/vList4"/>
    <dgm:cxn modelId="{E5691854-0BA3-4C4F-9F9B-52B427479E1D}" type="presParOf" srcId="{71F9736F-5ED0-40F3-8988-45B5EB6C3D25}" destId="{5C4BCDA0-1023-4A6E-8D20-1C2D6C47BC6D}" srcOrd="0" destOrd="0" presId="urn:microsoft.com/office/officeart/2005/8/layout/vList4"/>
    <dgm:cxn modelId="{4F8AE542-C926-46DE-8019-1E9874CA1FE5}" type="presParOf" srcId="{71F9736F-5ED0-40F3-8988-45B5EB6C3D25}" destId="{4F0AF79D-C091-46C7-A42D-3C90917E2FF1}" srcOrd="1" destOrd="0" presId="urn:microsoft.com/office/officeart/2005/8/layout/vList4"/>
    <dgm:cxn modelId="{A274E741-71BD-4F3F-A992-FE8056FA17F6}" type="presParOf" srcId="{71F9736F-5ED0-40F3-8988-45B5EB6C3D25}" destId="{84399599-4E82-4784-8B96-83F3A34E18E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99215C-EA78-43B7-8E1F-38536B4755A4}"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DFE6AFED-DB04-40C8-8677-A0FDEEB6DA67}">
      <dgm:prSet phldrT="[Text]"/>
      <dgm:spPr/>
      <dgm:t>
        <a:bodyPr/>
        <a:lstStyle/>
        <a:p>
          <a:r>
            <a:rPr lang="en-US" dirty="0"/>
            <a:t>Risk Appetite</a:t>
          </a:r>
        </a:p>
      </dgm:t>
    </dgm:pt>
    <dgm:pt modelId="{A89BF337-A2C7-46B0-8568-13F2CC6684DF}" type="parTrans" cxnId="{57B0B5A6-75E9-4A10-ABDB-1671219F6277}">
      <dgm:prSet/>
      <dgm:spPr/>
      <dgm:t>
        <a:bodyPr/>
        <a:lstStyle/>
        <a:p>
          <a:endParaRPr lang="en-US"/>
        </a:p>
      </dgm:t>
    </dgm:pt>
    <dgm:pt modelId="{EE3430AA-DB40-46F2-A5E9-8DD055C624FA}" type="sibTrans" cxnId="{57B0B5A6-75E9-4A10-ABDB-1671219F6277}">
      <dgm:prSet/>
      <dgm:spPr/>
      <dgm:t>
        <a:bodyPr/>
        <a:lstStyle/>
        <a:p>
          <a:endParaRPr lang="en-US"/>
        </a:p>
      </dgm:t>
    </dgm:pt>
    <dgm:pt modelId="{B9716586-83A1-4A65-B05E-F87E040FB03F}">
      <dgm:prSet phldrT="[Text]"/>
      <dgm:spPr/>
      <dgm:t>
        <a:bodyPr/>
        <a:lstStyle/>
        <a:p>
          <a:r>
            <a:rPr lang="en-US" dirty="0"/>
            <a:t>Classify</a:t>
          </a:r>
        </a:p>
      </dgm:t>
    </dgm:pt>
    <dgm:pt modelId="{EC32EB8D-3095-42FA-A479-48880173FC87}" type="parTrans" cxnId="{003075D3-21A7-46CB-82D9-30D5A08C7288}">
      <dgm:prSet/>
      <dgm:spPr/>
      <dgm:t>
        <a:bodyPr/>
        <a:lstStyle/>
        <a:p>
          <a:endParaRPr lang="en-US"/>
        </a:p>
      </dgm:t>
    </dgm:pt>
    <dgm:pt modelId="{8E9CE2E4-DE59-4A8C-B6E3-7D013ACEA563}" type="sibTrans" cxnId="{003075D3-21A7-46CB-82D9-30D5A08C7288}">
      <dgm:prSet/>
      <dgm:spPr/>
      <dgm:t>
        <a:bodyPr/>
        <a:lstStyle/>
        <a:p>
          <a:endParaRPr lang="en-US"/>
        </a:p>
      </dgm:t>
    </dgm:pt>
    <dgm:pt modelId="{578835A2-4648-4AC2-91EE-48E0D180324C}">
      <dgm:prSet phldrT="[Text]"/>
      <dgm:spPr/>
      <dgm:t>
        <a:bodyPr/>
        <a:lstStyle/>
        <a:p>
          <a:r>
            <a:rPr lang="en-US" dirty="0"/>
            <a:t>Monitor</a:t>
          </a:r>
        </a:p>
      </dgm:t>
    </dgm:pt>
    <dgm:pt modelId="{5EE60DBE-70AD-4A78-8B52-23E030BEC8C5}" type="parTrans" cxnId="{65AAD2C4-39C4-475F-845B-8B77754F1392}">
      <dgm:prSet/>
      <dgm:spPr/>
      <dgm:t>
        <a:bodyPr/>
        <a:lstStyle/>
        <a:p>
          <a:endParaRPr lang="en-US"/>
        </a:p>
      </dgm:t>
    </dgm:pt>
    <dgm:pt modelId="{44FDE65C-6A9D-46AF-92A2-8AC8A4930DAB}" type="sibTrans" cxnId="{65AAD2C4-39C4-475F-845B-8B77754F1392}">
      <dgm:prSet/>
      <dgm:spPr/>
      <dgm:t>
        <a:bodyPr/>
        <a:lstStyle/>
        <a:p>
          <a:endParaRPr lang="en-US"/>
        </a:p>
      </dgm:t>
    </dgm:pt>
    <dgm:pt modelId="{C74CC4F3-4B46-41E8-BE89-1809120DC73D}">
      <dgm:prSet phldrT="[Text]"/>
      <dgm:spPr/>
      <dgm:t>
        <a:bodyPr/>
        <a:lstStyle/>
        <a:p>
          <a:r>
            <a:rPr lang="en-US" dirty="0"/>
            <a:t>Assess</a:t>
          </a:r>
        </a:p>
      </dgm:t>
    </dgm:pt>
    <dgm:pt modelId="{CBF3456E-18B5-40AF-965E-2C5F3FA9A800}" type="parTrans" cxnId="{AAEF59CA-4648-4BC5-A898-5A5F2AF0BC9D}">
      <dgm:prSet/>
      <dgm:spPr/>
      <dgm:t>
        <a:bodyPr/>
        <a:lstStyle/>
        <a:p>
          <a:endParaRPr lang="en-US"/>
        </a:p>
      </dgm:t>
    </dgm:pt>
    <dgm:pt modelId="{8FBA166C-4D32-44C4-8BB6-651761FA98CF}" type="sibTrans" cxnId="{AAEF59CA-4648-4BC5-A898-5A5F2AF0BC9D}">
      <dgm:prSet/>
      <dgm:spPr/>
      <dgm:t>
        <a:bodyPr/>
        <a:lstStyle/>
        <a:p>
          <a:endParaRPr lang="en-US"/>
        </a:p>
      </dgm:t>
    </dgm:pt>
    <dgm:pt modelId="{541ABD43-2070-4A32-BAE5-3B6F89418326}">
      <dgm:prSet phldrT="[Text]"/>
      <dgm:spPr/>
      <dgm:t>
        <a:bodyPr/>
        <a:lstStyle/>
        <a:p>
          <a:r>
            <a:rPr lang="en-US" dirty="0"/>
            <a:t>Mitigate</a:t>
          </a:r>
        </a:p>
      </dgm:t>
    </dgm:pt>
    <dgm:pt modelId="{43181FEF-89DD-4406-8DB6-9275C7256A32}" type="parTrans" cxnId="{D5D90FF4-E321-44DC-ADA4-EC6C6B8C89DF}">
      <dgm:prSet/>
      <dgm:spPr/>
      <dgm:t>
        <a:bodyPr/>
        <a:lstStyle/>
        <a:p>
          <a:endParaRPr lang="en-US"/>
        </a:p>
      </dgm:t>
    </dgm:pt>
    <dgm:pt modelId="{8A62AD0D-5E47-4A41-B3CC-D8F9B3D2CB92}" type="sibTrans" cxnId="{D5D90FF4-E321-44DC-ADA4-EC6C6B8C89DF}">
      <dgm:prSet/>
      <dgm:spPr/>
      <dgm:t>
        <a:bodyPr/>
        <a:lstStyle/>
        <a:p>
          <a:endParaRPr lang="en-US"/>
        </a:p>
      </dgm:t>
    </dgm:pt>
    <dgm:pt modelId="{06BBE3F2-5A36-4497-AF84-EB8134923648}" type="pres">
      <dgm:prSet presAssocID="{E399215C-EA78-43B7-8E1F-38536B4755A4}" presName="cycle" presStyleCnt="0">
        <dgm:presLayoutVars>
          <dgm:dir/>
          <dgm:resizeHandles val="exact"/>
        </dgm:presLayoutVars>
      </dgm:prSet>
      <dgm:spPr/>
    </dgm:pt>
    <dgm:pt modelId="{F632224F-90C4-497E-A408-C2AB000E3487}" type="pres">
      <dgm:prSet presAssocID="{DFE6AFED-DB04-40C8-8677-A0FDEEB6DA67}" presName="dummy" presStyleCnt="0"/>
      <dgm:spPr/>
    </dgm:pt>
    <dgm:pt modelId="{65BAD1F2-B4F7-4CA1-98C3-C6E5C4151DBD}" type="pres">
      <dgm:prSet presAssocID="{DFE6AFED-DB04-40C8-8677-A0FDEEB6DA67}" presName="node" presStyleLbl="revTx" presStyleIdx="0" presStyleCnt="5">
        <dgm:presLayoutVars>
          <dgm:bulletEnabled val="1"/>
        </dgm:presLayoutVars>
      </dgm:prSet>
      <dgm:spPr/>
    </dgm:pt>
    <dgm:pt modelId="{0F4B05CF-F892-4FF9-B26A-8D818CE837B5}" type="pres">
      <dgm:prSet presAssocID="{EE3430AA-DB40-46F2-A5E9-8DD055C624FA}" presName="sibTrans" presStyleLbl="node1" presStyleIdx="0" presStyleCnt="5"/>
      <dgm:spPr/>
    </dgm:pt>
    <dgm:pt modelId="{D8EE9E11-A2CF-4A7A-BD92-2DAF0EE7BA75}" type="pres">
      <dgm:prSet presAssocID="{B9716586-83A1-4A65-B05E-F87E040FB03F}" presName="dummy" presStyleCnt="0"/>
      <dgm:spPr/>
    </dgm:pt>
    <dgm:pt modelId="{C22570FB-C85C-45C1-9AE2-E6EC6026CC8A}" type="pres">
      <dgm:prSet presAssocID="{B9716586-83A1-4A65-B05E-F87E040FB03F}" presName="node" presStyleLbl="revTx" presStyleIdx="1" presStyleCnt="5">
        <dgm:presLayoutVars>
          <dgm:bulletEnabled val="1"/>
        </dgm:presLayoutVars>
      </dgm:prSet>
      <dgm:spPr/>
    </dgm:pt>
    <dgm:pt modelId="{45956380-96A7-4E18-BDBA-456FD109518A}" type="pres">
      <dgm:prSet presAssocID="{8E9CE2E4-DE59-4A8C-B6E3-7D013ACEA563}" presName="sibTrans" presStyleLbl="node1" presStyleIdx="1" presStyleCnt="5"/>
      <dgm:spPr/>
    </dgm:pt>
    <dgm:pt modelId="{588090A0-CFD9-4CEB-96D5-F1811425E45D}" type="pres">
      <dgm:prSet presAssocID="{578835A2-4648-4AC2-91EE-48E0D180324C}" presName="dummy" presStyleCnt="0"/>
      <dgm:spPr/>
    </dgm:pt>
    <dgm:pt modelId="{BF27769D-7303-4F1C-B1D8-58B50EEEC5C8}" type="pres">
      <dgm:prSet presAssocID="{578835A2-4648-4AC2-91EE-48E0D180324C}" presName="node" presStyleLbl="revTx" presStyleIdx="2" presStyleCnt="5">
        <dgm:presLayoutVars>
          <dgm:bulletEnabled val="1"/>
        </dgm:presLayoutVars>
      </dgm:prSet>
      <dgm:spPr/>
    </dgm:pt>
    <dgm:pt modelId="{42EE190D-7B2A-4211-80C6-A899709769F6}" type="pres">
      <dgm:prSet presAssocID="{44FDE65C-6A9D-46AF-92A2-8AC8A4930DAB}" presName="sibTrans" presStyleLbl="node1" presStyleIdx="2" presStyleCnt="5"/>
      <dgm:spPr/>
    </dgm:pt>
    <dgm:pt modelId="{A849AB6F-DC35-4C5E-9FC6-FC628BA21CF7}" type="pres">
      <dgm:prSet presAssocID="{C74CC4F3-4B46-41E8-BE89-1809120DC73D}" presName="dummy" presStyleCnt="0"/>
      <dgm:spPr/>
    </dgm:pt>
    <dgm:pt modelId="{313E1B71-8D3D-4343-83A8-4B03D9DCB8B4}" type="pres">
      <dgm:prSet presAssocID="{C74CC4F3-4B46-41E8-BE89-1809120DC73D}" presName="node" presStyleLbl="revTx" presStyleIdx="3" presStyleCnt="5">
        <dgm:presLayoutVars>
          <dgm:bulletEnabled val="1"/>
        </dgm:presLayoutVars>
      </dgm:prSet>
      <dgm:spPr/>
    </dgm:pt>
    <dgm:pt modelId="{F7025CB1-1D1E-4C59-8793-1E355BD7C3A4}" type="pres">
      <dgm:prSet presAssocID="{8FBA166C-4D32-44C4-8BB6-651761FA98CF}" presName="sibTrans" presStyleLbl="node1" presStyleIdx="3" presStyleCnt="5"/>
      <dgm:spPr/>
    </dgm:pt>
    <dgm:pt modelId="{7593E7AB-4B28-4B7D-9759-B0C061A082B8}" type="pres">
      <dgm:prSet presAssocID="{541ABD43-2070-4A32-BAE5-3B6F89418326}" presName="dummy" presStyleCnt="0"/>
      <dgm:spPr/>
    </dgm:pt>
    <dgm:pt modelId="{B4669456-6E56-4F8A-B444-0A75EC1872AC}" type="pres">
      <dgm:prSet presAssocID="{541ABD43-2070-4A32-BAE5-3B6F89418326}" presName="node" presStyleLbl="revTx" presStyleIdx="4" presStyleCnt="5">
        <dgm:presLayoutVars>
          <dgm:bulletEnabled val="1"/>
        </dgm:presLayoutVars>
      </dgm:prSet>
      <dgm:spPr/>
    </dgm:pt>
    <dgm:pt modelId="{DC67075A-4DD8-4FE8-B180-2846368EE238}" type="pres">
      <dgm:prSet presAssocID="{8A62AD0D-5E47-4A41-B3CC-D8F9B3D2CB92}" presName="sibTrans" presStyleLbl="node1" presStyleIdx="4" presStyleCnt="5"/>
      <dgm:spPr/>
    </dgm:pt>
  </dgm:ptLst>
  <dgm:cxnLst>
    <dgm:cxn modelId="{F69E5445-2009-4BF6-8728-94ED4681CD4F}" type="presOf" srcId="{541ABD43-2070-4A32-BAE5-3B6F89418326}" destId="{B4669456-6E56-4F8A-B444-0A75EC1872AC}" srcOrd="0" destOrd="0" presId="urn:microsoft.com/office/officeart/2005/8/layout/cycle1"/>
    <dgm:cxn modelId="{EAD15C72-B26B-45FA-83A6-86D817EBA806}" type="presOf" srcId="{8E9CE2E4-DE59-4A8C-B6E3-7D013ACEA563}" destId="{45956380-96A7-4E18-BDBA-456FD109518A}" srcOrd="0" destOrd="0" presId="urn:microsoft.com/office/officeart/2005/8/layout/cycle1"/>
    <dgm:cxn modelId="{86490A80-321D-412B-8F5A-A6E0081D1F76}" type="presOf" srcId="{44FDE65C-6A9D-46AF-92A2-8AC8A4930DAB}" destId="{42EE190D-7B2A-4211-80C6-A899709769F6}" srcOrd="0" destOrd="0" presId="urn:microsoft.com/office/officeart/2005/8/layout/cycle1"/>
    <dgm:cxn modelId="{C08FAB84-5D32-48F8-9B23-7679E6854639}" type="presOf" srcId="{8FBA166C-4D32-44C4-8BB6-651761FA98CF}" destId="{F7025CB1-1D1E-4C59-8793-1E355BD7C3A4}" srcOrd="0" destOrd="0" presId="urn:microsoft.com/office/officeart/2005/8/layout/cycle1"/>
    <dgm:cxn modelId="{E7779995-C2CC-44BE-ACF9-9B0495570249}" type="presOf" srcId="{578835A2-4648-4AC2-91EE-48E0D180324C}" destId="{BF27769D-7303-4F1C-B1D8-58B50EEEC5C8}" srcOrd="0" destOrd="0" presId="urn:microsoft.com/office/officeart/2005/8/layout/cycle1"/>
    <dgm:cxn modelId="{861EF897-1D04-4654-86F5-B6F86D307ACC}" type="presOf" srcId="{B9716586-83A1-4A65-B05E-F87E040FB03F}" destId="{C22570FB-C85C-45C1-9AE2-E6EC6026CC8A}" srcOrd="0" destOrd="0" presId="urn:microsoft.com/office/officeart/2005/8/layout/cycle1"/>
    <dgm:cxn modelId="{0596E898-D969-4D5E-AFAC-4B964BAB923D}" type="presOf" srcId="{E399215C-EA78-43B7-8E1F-38536B4755A4}" destId="{06BBE3F2-5A36-4497-AF84-EB8134923648}" srcOrd="0" destOrd="0" presId="urn:microsoft.com/office/officeart/2005/8/layout/cycle1"/>
    <dgm:cxn modelId="{57B0B5A6-75E9-4A10-ABDB-1671219F6277}" srcId="{E399215C-EA78-43B7-8E1F-38536B4755A4}" destId="{DFE6AFED-DB04-40C8-8677-A0FDEEB6DA67}" srcOrd="0" destOrd="0" parTransId="{A89BF337-A2C7-46B0-8568-13F2CC6684DF}" sibTransId="{EE3430AA-DB40-46F2-A5E9-8DD055C624FA}"/>
    <dgm:cxn modelId="{89C097BE-A753-488D-83C9-E1353761B61B}" type="presOf" srcId="{8A62AD0D-5E47-4A41-B3CC-D8F9B3D2CB92}" destId="{DC67075A-4DD8-4FE8-B180-2846368EE238}" srcOrd="0" destOrd="0" presId="urn:microsoft.com/office/officeart/2005/8/layout/cycle1"/>
    <dgm:cxn modelId="{353F41BF-3138-4B79-9FE8-795A152E0F5D}" type="presOf" srcId="{C74CC4F3-4B46-41E8-BE89-1809120DC73D}" destId="{313E1B71-8D3D-4343-83A8-4B03D9DCB8B4}" srcOrd="0" destOrd="0" presId="urn:microsoft.com/office/officeart/2005/8/layout/cycle1"/>
    <dgm:cxn modelId="{65AAD2C4-39C4-475F-845B-8B77754F1392}" srcId="{E399215C-EA78-43B7-8E1F-38536B4755A4}" destId="{578835A2-4648-4AC2-91EE-48E0D180324C}" srcOrd="2" destOrd="0" parTransId="{5EE60DBE-70AD-4A78-8B52-23E030BEC8C5}" sibTransId="{44FDE65C-6A9D-46AF-92A2-8AC8A4930DAB}"/>
    <dgm:cxn modelId="{AAEF59CA-4648-4BC5-A898-5A5F2AF0BC9D}" srcId="{E399215C-EA78-43B7-8E1F-38536B4755A4}" destId="{C74CC4F3-4B46-41E8-BE89-1809120DC73D}" srcOrd="3" destOrd="0" parTransId="{CBF3456E-18B5-40AF-965E-2C5F3FA9A800}" sibTransId="{8FBA166C-4D32-44C4-8BB6-651761FA98CF}"/>
    <dgm:cxn modelId="{BA1132CD-C0B4-4B59-9F4C-E27729BA41A5}" type="presOf" srcId="{DFE6AFED-DB04-40C8-8677-A0FDEEB6DA67}" destId="{65BAD1F2-B4F7-4CA1-98C3-C6E5C4151DBD}" srcOrd="0" destOrd="0" presId="urn:microsoft.com/office/officeart/2005/8/layout/cycle1"/>
    <dgm:cxn modelId="{003075D3-21A7-46CB-82D9-30D5A08C7288}" srcId="{E399215C-EA78-43B7-8E1F-38536B4755A4}" destId="{B9716586-83A1-4A65-B05E-F87E040FB03F}" srcOrd="1" destOrd="0" parTransId="{EC32EB8D-3095-42FA-A479-48880173FC87}" sibTransId="{8E9CE2E4-DE59-4A8C-B6E3-7D013ACEA563}"/>
    <dgm:cxn modelId="{1331D8D5-D260-4EE8-82E5-A431DF06D501}" type="presOf" srcId="{EE3430AA-DB40-46F2-A5E9-8DD055C624FA}" destId="{0F4B05CF-F892-4FF9-B26A-8D818CE837B5}" srcOrd="0" destOrd="0" presId="urn:microsoft.com/office/officeart/2005/8/layout/cycle1"/>
    <dgm:cxn modelId="{D5D90FF4-E321-44DC-ADA4-EC6C6B8C89DF}" srcId="{E399215C-EA78-43B7-8E1F-38536B4755A4}" destId="{541ABD43-2070-4A32-BAE5-3B6F89418326}" srcOrd="4" destOrd="0" parTransId="{43181FEF-89DD-4406-8DB6-9275C7256A32}" sibTransId="{8A62AD0D-5E47-4A41-B3CC-D8F9B3D2CB92}"/>
    <dgm:cxn modelId="{741BB806-D305-4704-9854-BF484BE1C9F2}" type="presParOf" srcId="{06BBE3F2-5A36-4497-AF84-EB8134923648}" destId="{F632224F-90C4-497E-A408-C2AB000E3487}" srcOrd="0" destOrd="0" presId="urn:microsoft.com/office/officeart/2005/8/layout/cycle1"/>
    <dgm:cxn modelId="{D2762F76-FC9F-4FEF-AD0B-0D2E838C6907}" type="presParOf" srcId="{06BBE3F2-5A36-4497-AF84-EB8134923648}" destId="{65BAD1F2-B4F7-4CA1-98C3-C6E5C4151DBD}" srcOrd="1" destOrd="0" presId="urn:microsoft.com/office/officeart/2005/8/layout/cycle1"/>
    <dgm:cxn modelId="{D96EFC04-491C-4482-8AF0-378AD7D23A86}" type="presParOf" srcId="{06BBE3F2-5A36-4497-AF84-EB8134923648}" destId="{0F4B05CF-F892-4FF9-B26A-8D818CE837B5}" srcOrd="2" destOrd="0" presId="urn:microsoft.com/office/officeart/2005/8/layout/cycle1"/>
    <dgm:cxn modelId="{DDD1A632-DD5F-4694-9388-A98425384958}" type="presParOf" srcId="{06BBE3F2-5A36-4497-AF84-EB8134923648}" destId="{D8EE9E11-A2CF-4A7A-BD92-2DAF0EE7BA75}" srcOrd="3" destOrd="0" presId="urn:microsoft.com/office/officeart/2005/8/layout/cycle1"/>
    <dgm:cxn modelId="{151D628A-B16E-4E65-B658-C171EA298796}" type="presParOf" srcId="{06BBE3F2-5A36-4497-AF84-EB8134923648}" destId="{C22570FB-C85C-45C1-9AE2-E6EC6026CC8A}" srcOrd="4" destOrd="0" presId="urn:microsoft.com/office/officeart/2005/8/layout/cycle1"/>
    <dgm:cxn modelId="{52EB80C2-41B0-429D-9925-1C07781693FD}" type="presParOf" srcId="{06BBE3F2-5A36-4497-AF84-EB8134923648}" destId="{45956380-96A7-4E18-BDBA-456FD109518A}" srcOrd="5" destOrd="0" presId="urn:microsoft.com/office/officeart/2005/8/layout/cycle1"/>
    <dgm:cxn modelId="{D2BAD8F5-37C2-468F-A6ED-97967B12C3D7}" type="presParOf" srcId="{06BBE3F2-5A36-4497-AF84-EB8134923648}" destId="{588090A0-CFD9-4CEB-96D5-F1811425E45D}" srcOrd="6" destOrd="0" presId="urn:microsoft.com/office/officeart/2005/8/layout/cycle1"/>
    <dgm:cxn modelId="{E315D9C5-2E6F-4FB0-BFE1-7F184915B6D0}" type="presParOf" srcId="{06BBE3F2-5A36-4497-AF84-EB8134923648}" destId="{BF27769D-7303-4F1C-B1D8-58B50EEEC5C8}" srcOrd="7" destOrd="0" presId="urn:microsoft.com/office/officeart/2005/8/layout/cycle1"/>
    <dgm:cxn modelId="{2E97E272-2409-417B-90CD-8AAC8A105AB8}" type="presParOf" srcId="{06BBE3F2-5A36-4497-AF84-EB8134923648}" destId="{42EE190D-7B2A-4211-80C6-A899709769F6}" srcOrd="8" destOrd="0" presId="urn:microsoft.com/office/officeart/2005/8/layout/cycle1"/>
    <dgm:cxn modelId="{5F7AF958-DD4D-41BA-A26F-C1F0B2FF6BEB}" type="presParOf" srcId="{06BBE3F2-5A36-4497-AF84-EB8134923648}" destId="{A849AB6F-DC35-4C5E-9FC6-FC628BA21CF7}" srcOrd="9" destOrd="0" presId="urn:microsoft.com/office/officeart/2005/8/layout/cycle1"/>
    <dgm:cxn modelId="{06E8207A-E511-4E79-8B7E-F519F5C8D821}" type="presParOf" srcId="{06BBE3F2-5A36-4497-AF84-EB8134923648}" destId="{313E1B71-8D3D-4343-83A8-4B03D9DCB8B4}" srcOrd="10" destOrd="0" presId="urn:microsoft.com/office/officeart/2005/8/layout/cycle1"/>
    <dgm:cxn modelId="{052DD5F6-9E5F-4641-8DCD-C4BB9D148351}" type="presParOf" srcId="{06BBE3F2-5A36-4497-AF84-EB8134923648}" destId="{F7025CB1-1D1E-4C59-8793-1E355BD7C3A4}" srcOrd="11" destOrd="0" presId="urn:microsoft.com/office/officeart/2005/8/layout/cycle1"/>
    <dgm:cxn modelId="{355321B2-5321-4E97-874A-E6088885BC76}" type="presParOf" srcId="{06BBE3F2-5A36-4497-AF84-EB8134923648}" destId="{7593E7AB-4B28-4B7D-9759-B0C061A082B8}" srcOrd="12" destOrd="0" presId="urn:microsoft.com/office/officeart/2005/8/layout/cycle1"/>
    <dgm:cxn modelId="{68DFCE4F-5F9C-4179-BCDE-D6FD5D55796C}" type="presParOf" srcId="{06BBE3F2-5A36-4497-AF84-EB8134923648}" destId="{B4669456-6E56-4F8A-B444-0A75EC1872AC}" srcOrd="13" destOrd="0" presId="urn:microsoft.com/office/officeart/2005/8/layout/cycle1"/>
    <dgm:cxn modelId="{367A7C66-34E1-45DD-94A2-C5CA931F3486}" type="presParOf" srcId="{06BBE3F2-5A36-4497-AF84-EB8134923648}" destId="{DC67075A-4DD8-4FE8-B180-2846368EE238}"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99215C-EA78-43B7-8E1F-38536B4755A4}"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DFE6AFED-DB04-40C8-8677-A0FDEEB6DA67}">
      <dgm:prSet phldrT="[Text]"/>
      <dgm:spPr/>
      <dgm:t>
        <a:bodyPr/>
        <a:lstStyle/>
        <a:p>
          <a:r>
            <a:rPr lang="en-US" dirty="0"/>
            <a:t>Monitor</a:t>
          </a:r>
        </a:p>
      </dgm:t>
    </dgm:pt>
    <dgm:pt modelId="{A89BF337-A2C7-46B0-8568-13F2CC6684DF}" type="parTrans" cxnId="{57B0B5A6-75E9-4A10-ABDB-1671219F6277}">
      <dgm:prSet/>
      <dgm:spPr/>
      <dgm:t>
        <a:bodyPr/>
        <a:lstStyle/>
        <a:p>
          <a:endParaRPr lang="en-US"/>
        </a:p>
      </dgm:t>
    </dgm:pt>
    <dgm:pt modelId="{EE3430AA-DB40-46F2-A5E9-8DD055C624FA}" type="sibTrans" cxnId="{57B0B5A6-75E9-4A10-ABDB-1671219F6277}">
      <dgm:prSet/>
      <dgm:spPr/>
      <dgm:t>
        <a:bodyPr/>
        <a:lstStyle/>
        <a:p>
          <a:endParaRPr lang="en-US"/>
        </a:p>
      </dgm:t>
    </dgm:pt>
    <dgm:pt modelId="{B9716586-83A1-4A65-B05E-F87E040FB03F}">
      <dgm:prSet phldrT="[Text]"/>
      <dgm:spPr/>
      <dgm:t>
        <a:bodyPr/>
        <a:lstStyle/>
        <a:p>
          <a:r>
            <a:rPr lang="en-US" dirty="0"/>
            <a:t>Triage</a:t>
          </a:r>
        </a:p>
      </dgm:t>
    </dgm:pt>
    <dgm:pt modelId="{EC32EB8D-3095-42FA-A479-48880173FC87}" type="parTrans" cxnId="{003075D3-21A7-46CB-82D9-30D5A08C7288}">
      <dgm:prSet/>
      <dgm:spPr/>
      <dgm:t>
        <a:bodyPr/>
        <a:lstStyle/>
        <a:p>
          <a:endParaRPr lang="en-US"/>
        </a:p>
      </dgm:t>
    </dgm:pt>
    <dgm:pt modelId="{8E9CE2E4-DE59-4A8C-B6E3-7D013ACEA563}" type="sibTrans" cxnId="{003075D3-21A7-46CB-82D9-30D5A08C7288}">
      <dgm:prSet/>
      <dgm:spPr/>
      <dgm:t>
        <a:bodyPr/>
        <a:lstStyle/>
        <a:p>
          <a:endParaRPr lang="en-US"/>
        </a:p>
      </dgm:t>
    </dgm:pt>
    <dgm:pt modelId="{578835A2-4648-4AC2-91EE-48E0D180324C}">
      <dgm:prSet phldrT="[Text]"/>
      <dgm:spPr/>
      <dgm:t>
        <a:bodyPr/>
        <a:lstStyle/>
        <a:p>
          <a:r>
            <a:rPr lang="en-US" dirty="0"/>
            <a:t>Analyze</a:t>
          </a:r>
        </a:p>
      </dgm:t>
    </dgm:pt>
    <dgm:pt modelId="{5EE60DBE-70AD-4A78-8B52-23E030BEC8C5}" type="parTrans" cxnId="{65AAD2C4-39C4-475F-845B-8B77754F1392}">
      <dgm:prSet/>
      <dgm:spPr/>
      <dgm:t>
        <a:bodyPr/>
        <a:lstStyle/>
        <a:p>
          <a:endParaRPr lang="en-US"/>
        </a:p>
      </dgm:t>
    </dgm:pt>
    <dgm:pt modelId="{44FDE65C-6A9D-46AF-92A2-8AC8A4930DAB}" type="sibTrans" cxnId="{65AAD2C4-39C4-475F-845B-8B77754F1392}">
      <dgm:prSet/>
      <dgm:spPr/>
      <dgm:t>
        <a:bodyPr/>
        <a:lstStyle/>
        <a:p>
          <a:endParaRPr lang="en-US"/>
        </a:p>
      </dgm:t>
    </dgm:pt>
    <dgm:pt modelId="{C74CC4F3-4B46-41E8-BE89-1809120DC73D}">
      <dgm:prSet phldrT="[Text]"/>
      <dgm:spPr/>
      <dgm:t>
        <a:bodyPr/>
        <a:lstStyle/>
        <a:p>
          <a:r>
            <a:rPr lang="en-US" dirty="0"/>
            <a:t>Optimize</a:t>
          </a:r>
        </a:p>
      </dgm:t>
    </dgm:pt>
    <dgm:pt modelId="{CBF3456E-18B5-40AF-965E-2C5F3FA9A800}" type="parTrans" cxnId="{AAEF59CA-4648-4BC5-A898-5A5F2AF0BC9D}">
      <dgm:prSet/>
      <dgm:spPr/>
      <dgm:t>
        <a:bodyPr/>
        <a:lstStyle/>
        <a:p>
          <a:endParaRPr lang="en-US"/>
        </a:p>
      </dgm:t>
    </dgm:pt>
    <dgm:pt modelId="{8FBA166C-4D32-44C4-8BB6-651761FA98CF}" type="sibTrans" cxnId="{AAEF59CA-4648-4BC5-A898-5A5F2AF0BC9D}">
      <dgm:prSet/>
      <dgm:spPr/>
      <dgm:t>
        <a:bodyPr/>
        <a:lstStyle/>
        <a:p>
          <a:endParaRPr lang="en-US"/>
        </a:p>
      </dgm:t>
    </dgm:pt>
    <dgm:pt modelId="{541ABD43-2070-4A32-BAE5-3B6F89418326}">
      <dgm:prSet phldrT="[Text]"/>
      <dgm:spPr/>
      <dgm:t>
        <a:bodyPr/>
        <a:lstStyle/>
        <a:p>
          <a:r>
            <a:rPr lang="en-US" dirty="0"/>
            <a:t>Deploy</a:t>
          </a:r>
        </a:p>
      </dgm:t>
    </dgm:pt>
    <dgm:pt modelId="{43181FEF-89DD-4406-8DB6-9275C7256A32}" type="parTrans" cxnId="{D5D90FF4-E321-44DC-ADA4-EC6C6B8C89DF}">
      <dgm:prSet/>
      <dgm:spPr/>
      <dgm:t>
        <a:bodyPr/>
        <a:lstStyle/>
        <a:p>
          <a:endParaRPr lang="en-US"/>
        </a:p>
      </dgm:t>
    </dgm:pt>
    <dgm:pt modelId="{8A62AD0D-5E47-4A41-B3CC-D8F9B3D2CB92}" type="sibTrans" cxnId="{D5D90FF4-E321-44DC-ADA4-EC6C6B8C89DF}">
      <dgm:prSet/>
      <dgm:spPr/>
      <dgm:t>
        <a:bodyPr/>
        <a:lstStyle/>
        <a:p>
          <a:endParaRPr lang="en-US"/>
        </a:p>
      </dgm:t>
    </dgm:pt>
    <dgm:pt modelId="{06BBE3F2-5A36-4497-AF84-EB8134923648}" type="pres">
      <dgm:prSet presAssocID="{E399215C-EA78-43B7-8E1F-38536B4755A4}" presName="cycle" presStyleCnt="0">
        <dgm:presLayoutVars>
          <dgm:dir/>
          <dgm:resizeHandles val="exact"/>
        </dgm:presLayoutVars>
      </dgm:prSet>
      <dgm:spPr/>
    </dgm:pt>
    <dgm:pt modelId="{F632224F-90C4-497E-A408-C2AB000E3487}" type="pres">
      <dgm:prSet presAssocID="{DFE6AFED-DB04-40C8-8677-A0FDEEB6DA67}" presName="dummy" presStyleCnt="0"/>
      <dgm:spPr/>
    </dgm:pt>
    <dgm:pt modelId="{65BAD1F2-B4F7-4CA1-98C3-C6E5C4151DBD}" type="pres">
      <dgm:prSet presAssocID="{DFE6AFED-DB04-40C8-8677-A0FDEEB6DA67}" presName="node" presStyleLbl="revTx" presStyleIdx="0" presStyleCnt="5">
        <dgm:presLayoutVars>
          <dgm:bulletEnabled val="1"/>
        </dgm:presLayoutVars>
      </dgm:prSet>
      <dgm:spPr/>
    </dgm:pt>
    <dgm:pt modelId="{0F4B05CF-F892-4FF9-B26A-8D818CE837B5}" type="pres">
      <dgm:prSet presAssocID="{EE3430AA-DB40-46F2-A5E9-8DD055C624FA}" presName="sibTrans" presStyleLbl="node1" presStyleIdx="0" presStyleCnt="5"/>
      <dgm:spPr/>
    </dgm:pt>
    <dgm:pt modelId="{D8EE9E11-A2CF-4A7A-BD92-2DAF0EE7BA75}" type="pres">
      <dgm:prSet presAssocID="{B9716586-83A1-4A65-B05E-F87E040FB03F}" presName="dummy" presStyleCnt="0"/>
      <dgm:spPr/>
    </dgm:pt>
    <dgm:pt modelId="{C22570FB-C85C-45C1-9AE2-E6EC6026CC8A}" type="pres">
      <dgm:prSet presAssocID="{B9716586-83A1-4A65-B05E-F87E040FB03F}" presName="node" presStyleLbl="revTx" presStyleIdx="1" presStyleCnt="5">
        <dgm:presLayoutVars>
          <dgm:bulletEnabled val="1"/>
        </dgm:presLayoutVars>
      </dgm:prSet>
      <dgm:spPr/>
    </dgm:pt>
    <dgm:pt modelId="{45956380-96A7-4E18-BDBA-456FD109518A}" type="pres">
      <dgm:prSet presAssocID="{8E9CE2E4-DE59-4A8C-B6E3-7D013ACEA563}" presName="sibTrans" presStyleLbl="node1" presStyleIdx="1" presStyleCnt="5"/>
      <dgm:spPr/>
    </dgm:pt>
    <dgm:pt modelId="{588090A0-CFD9-4CEB-96D5-F1811425E45D}" type="pres">
      <dgm:prSet presAssocID="{578835A2-4648-4AC2-91EE-48E0D180324C}" presName="dummy" presStyleCnt="0"/>
      <dgm:spPr/>
    </dgm:pt>
    <dgm:pt modelId="{BF27769D-7303-4F1C-B1D8-58B50EEEC5C8}" type="pres">
      <dgm:prSet presAssocID="{578835A2-4648-4AC2-91EE-48E0D180324C}" presName="node" presStyleLbl="revTx" presStyleIdx="2" presStyleCnt="5">
        <dgm:presLayoutVars>
          <dgm:bulletEnabled val="1"/>
        </dgm:presLayoutVars>
      </dgm:prSet>
      <dgm:spPr/>
    </dgm:pt>
    <dgm:pt modelId="{42EE190D-7B2A-4211-80C6-A899709769F6}" type="pres">
      <dgm:prSet presAssocID="{44FDE65C-6A9D-46AF-92A2-8AC8A4930DAB}" presName="sibTrans" presStyleLbl="node1" presStyleIdx="2" presStyleCnt="5"/>
      <dgm:spPr/>
    </dgm:pt>
    <dgm:pt modelId="{A849AB6F-DC35-4C5E-9FC6-FC628BA21CF7}" type="pres">
      <dgm:prSet presAssocID="{C74CC4F3-4B46-41E8-BE89-1809120DC73D}" presName="dummy" presStyleCnt="0"/>
      <dgm:spPr/>
    </dgm:pt>
    <dgm:pt modelId="{313E1B71-8D3D-4343-83A8-4B03D9DCB8B4}" type="pres">
      <dgm:prSet presAssocID="{C74CC4F3-4B46-41E8-BE89-1809120DC73D}" presName="node" presStyleLbl="revTx" presStyleIdx="3" presStyleCnt="5">
        <dgm:presLayoutVars>
          <dgm:bulletEnabled val="1"/>
        </dgm:presLayoutVars>
      </dgm:prSet>
      <dgm:spPr/>
    </dgm:pt>
    <dgm:pt modelId="{F7025CB1-1D1E-4C59-8793-1E355BD7C3A4}" type="pres">
      <dgm:prSet presAssocID="{8FBA166C-4D32-44C4-8BB6-651761FA98CF}" presName="sibTrans" presStyleLbl="node1" presStyleIdx="3" presStyleCnt="5"/>
      <dgm:spPr/>
    </dgm:pt>
    <dgm:pt modelId="{7593E7AB-4B28-4B7D-9759-B0C061A082B8}" type="pres">
      <dgm:prSet presAssocID="{541ABD43-2070-4A32-BAE5-3B6F89418326}" presName="dummy" presStyleCnt="0"/>
      <dgm:spPr/>
    </dgm:pt>
    <dgm:pt modelId="{B4669456-6E56-4F8A-B444-0A75EC1872AC}" type="pres">
      <dgm:prSet presAssocID="{541ABD43-2070-4A32-BAE5-3B6F89418326}" presName="node" presStyleLbl="revTx" presStyleIdx="4" presStyleCnt="5">
        <dgm:presLayoutVars>
          <dgm:bulletEnabled val="1"/>
        </dgm:presLayoutVars>
      </dgm:prSet>
      <dgm:spPr/>
    </dgm:pt>
    <dgm:pt modelId="{DC67075A-4DD8-4FE8-B180-2846368EE238}" type="pres">
      <dgm:prSet presAssocID="{8A62AD0D-5E47-4A41-B3CC-D8F9B3D2CB92}" presName="sibTrans" presStyleLbl="node1" presStyleIdx="4" presStyleCnt="5"/>
      <dgm:spPr/>
    </dgm:pt>
  </dgm:ptLst>
  <dgm:cxnLst>
    <dgm:cxn modelId="{F69E5445-2009-4BF6-8728-94ED4681CD4F}" type="presOf" srcId="{541ABD43-2070-4A32-BAE5-3B6F89418326}" destId="{B4669456-6E56-4F8A-B444-0A75EC1872AC}" srcOrd="0" destOrd="0" presId="urn:microsoft.com/office/officeart/2005/8/layout/cycle1"/>
    <dgm:cxn modelId="{EAD15C72-B26B-45FA-83A6-86D817EBA806}" type="presOf" srcId="{8E9CE2E4-DE59-4A8C-B6E3-7D013ACEA563}" destId="{45956380-96A7-4E18-BDBA-456FD109518A}" srcOrd="0" destOrd="0" presId="urn:microsoft.com/office/officeart/2005/8/layout/cycle1"/>
    <dgm:cxn modelId="{86490A80-321D-412B-8F5A-A6E0081D1F76}" type="presOf" srcId="{44FDE65C-6A9D-46AF-92A2-8AC8A4930DAB}" destId="{42EE190D-7B2A-4211-80C6-A899709769F6}" srcOrd="0" destOrd="0" presId="urn:microsoft.com/office/officeart/2005/8/layout/cycle1"/>
    <dgm:cxn modelId="{C08FAB84-5D32-48F8-9B23-7679E6854639}" type="presOf" srcId="{8FBA166C-4D32-44C4-8BB6-651761FA98CF}" destId="{F7025CB1-1D1E-4C59-8793-1E355BD7C3A4}" srcOrd="0" destOrd="0" presId="urn:microsoft.com/office/officeart/2005/8/layout/cycle1"/>
    <dgm:cxn modelId="{E7779995-C2CC-44BE-ACF9-9B0495570249}" type="presOf" srcId="{578835A2-4648-4AC2-91EE-48E0D180324C}" destId="{BF27769D-7303-4F1C-B1D8-58B50EEEC5C8}" srcOrd="0" destOrd="0" presId="urn:microsoft.com/office/officeart/2005/8/layout/cycle1"/>
    <dgm:cxn modelId="{861EF897-1D04-4654-86F5-B6F86D307ACC}" type="presOf" srcId="{B9716586-83A1-4A65-B05E-F87E040FB03F}" destId="{C22570FB-C85C-45C1-9AE2-E6EC6026CC8A}" srcOrd="0" destOrd="0" presId="urn:microsoft.com/office/officeart/2005/8/layout/cycle1"/>
    <dgm:cxn modelId="{0596E898-D969-4D5E-AFAC-4B964BAB923D}" type="presOf" srcId="{E399215C-EA78-43B7-8E1F-38536B4755A4}" destId="{06BBE3F2-5A36-4497-AF84-EB8134923648}" srcOrd="0" destOrd="0" presId="urn:microsoft.com/office/officeart/2005/8/layout/cycle1"/>
    <dgm:cxn modelId="{57B0B5A6-75E9-4A10-ABDB-1671219F6277}" srcId="{E399215C-EA78-43B7-8E1F-38536B4755A4}" destId="{DFE6AFED-DB04-40C8-8677-A0FDEEB6DA67}" srcOrd="0" destOrd="0" parTransId="{A89BF337-A2C7-46B0-8568-13F2CC6684DF}" sibTransId="{EE3430AA-DB40-46F2-A5E9-8DD055C624FA}"/>
    <dgm:cxn modelId="{89C097BE-A753-488D-83C9-E1353761B61B}" type="presOf" srcId="{8A62AD0D-5E47-4A41-B3CC-D8F9B3D2CB92}" destId="{DC67075A-4DD8-4FE8-B180-2846368EE238}" srcOrd="0" destOrd="0" presId="urn:microsoft.com/office/officeart/2005/8/layout/cycle1"/>
    <dgm:cxn modelId="{353F41BF-3138-4B79-9FE8-795A152E0F5D}" type="presOf" srcId="{C74CC4F3-4B46-41E8-BE89-1809120DC73D}" destId="{313E1B71-8D3D-4343-83A8-4B03D9DCB8B4}" srcOrd="0" destOrd="0" presId="urn:microsoft.com/office/officeart/2005/8/layout/cycle1"/>
    <dgm:cxn modelId="{65AAD2C4-39C4-475F-845B-8B77754F1392}" srcId="{E399215C-EA78-43B7-8E1F-38536B4755A4}" destId="{578835A2-4648-4AC2-91EE-48E0D180324C}" srcOrd="2" destOrd="0" parTransId="{5EE60DBE-70AD-4A78-8B52-23E030BEC8C5}" sibTransId="{44FDE65C-6A9D-46AF-92A2-8AC8A4930DAB}"/>
    <dgm:cxn modelId="{AAEF59CA-4648-4BC5-A898-5A5F2AF0BC9D}" srcId="{E399215C-EA78-43B7-8E1F-38536B4755A4}" destId="{C74CC4F3-4B46-41E8-BE89-1809120DC73D}" srcOrd="3" destOrd="0" parTransId="{CBF3456E-18B5-40AF-965E-2C5F3FA9A800}" sibTransId="{8FBA166C-4D32-44C4-8BB6-651761FA98CF}"/>
    <dgm:cxn modelId="{BA1132CD-C0B4-4B59-9F4C-E27729BA41A5}" type="presOf" srcId="{DFE6AFED-DB04-40C8-8677-A0FDEEB6DA67}" destId="{65BAD1F2-B4F7-4CA1-98C3-C6E5C4151DBD}" srcOrd="0" destOrd="0" presId="urn:microsoft.com/office/officeart/2005/8/layout/cycle1"/>
    <dgm:cxn modelId="{003075D3-21A7-46CB-82D9-30D5A08C7288}" srcId="{E399215C-EA78-43B7-8E1F-38536B4755A4}" destId="{B9716586-83A1-4A65-B05E-F87E040FB03F}" srcOrd="1" destOrd="0" parTransId="{EC32EB8D-3095-42FA-A479-48880173FC87}" sibTransId="{8E9CE2E4-DE59-4A8C-B6E3-7D013ACEA563}"/>
    <dgm:cxn modelId="{1331D8D5-D260-4EE8-82E5-A431DF06D501}" type="presOf" srcId="{EE3430AA-DB40-46F2-A5E9-8DD055C624FA}" destId="{0F4B05CF-F892-4FF9-B26A-8D818CE837B5}" srcOrd="0" destOrd="0" presId="urn:microsoft.com/office/officeart/2005/8/layout/cycle1"/>
    <dgm:cxn modelId="{D5D90FF4-E321-44DC-ADA4-EC6C6B8C89DF}" srcId="{E399215C-EA78-43B7-8E1F-38536B4755A4}" destId="{541ABD43-2070-4A32-BAE5-3B6F89418326}" srcOrd="4" destOrd="0" parTransId="{43181FEF-89DD-4406-8DB6-9275C7256A32}" sibTransId="{8A62AD0D-5E47-4A41-B3CC-D8F9B3D2CB92}"/>
    <dgm:cxn modelId="{741BB806-D305-4704-9854-BF484BE1C9F2}" type="presParOf" srcId="{06BBE3F2-5A36-4497-AF84-EB8134923648}" destId="{F632224F-90C4-497E-A408-C2AB000E3487}" srcOrd="0" destOrd="0" presId="urn:microsoft.com/office/officeart/2005/8/layout/cycle1"/>
    <dgm:cxn modelId="{D2762F76-FC9F-4FEF-AD0B-0D2E838C6907}" type="presParOf" srcId="{06BBE3F2-5A36-4497-AF84-EB8134923648}" destId="{65BAD1F2-B4F7-4CA1-98C3-C6E5C4151DBD}" srcOrd="1" destOrd="0" presId="urn:microsoft.com/office/officeart/2005/8/layout/cycle1"/>
    <dgm:cxn modelId="{D96EFC04-491C-4482-8AF0-378AD7D23A86}" type="presParOf" srcId="{06BBE3F2-5A36-4497-AF84-EB8134923648}" destId="{0F4B05CF-F892-4FF9-B26A-8D818CE837B5}" srcOrd="2" destOrd="0" presId="urn:microsoft.com/office/officeart/2005/8/layout/cycle1"/>
    <dgm:cxn modelId="{DDD1A632-DD5F-4694-9388-A98425384958}" type="presParOf" srcId="{06BBE3F2-5A36-4497-AF84-EB8134923648}" destId="{D8EE9E11-A2CF-4A7A-BD92-2DAF0EE7BA75}" srcOrd="3" destOrd="0" presId="urn:microsoft.com/office/officeart/2005/8/layout/cycle1"/>
    <dgm:cxn modelId="{151D628A-B16E-4E65-B658-C171EA298796}" type="presParOf" srcId="{06BBE3F2-5A36-4497-AF84-EB8134923648}" destId="{C22570FB-C85C-45C1-9AE2-E6EC6026CC8A}" srcOrd="4" destOrd="0" presId="urn:microsoft.com/office/officeart/2005/8/layout/cycle1"/>
    <dgm:cxn modelId="{52EB80C2-41B0-429D-9925-1C07781693FD}" type="presParOf" srcId="{06BBE3F2-5A36-4497-AF84-EB8134923648}" destId="{45956380-96A7-4E18-BDBA-456FD109518A}" srcOrd="5" destOrd="0" presId="urn:microsoft.com/office/officeart/2005/8/layout/cycle1"/>
    <dgm:cxn modelId="{D2BAD8F5-37C2-468F-A6ED-97967B12C3D7}" type="presParOf" srcId="{06BBE3F2-5A36-4497-AF84-EB8134923648}" destId="{588090A0-CFD9-4CEB-96D5-F1811425E45D}" srcOrd="6" destOrd="0" presId="urn:microsoft.com/office/officeart/2005/8/layout/cycle1"/>
    <dgm:cxn modelId="{E315D9C5-2E6F-4FB0-BFE1-7F184915B6D0}" type="presParOf" srcId="{06BBE3F2-5A36-4497-AF84-EB8134923648}" destId="{BF27769D-7303-4F1C-B1D8-58B50EEEC5C8}" srcOrd="7" destOrd="0" presId="urn:microsoft.com/office/officeart/2005/8/layout/cycle1"/>
    <dgm:cxn modelId="{2E97E272-2409-417B-90CD-8AAC8A105AB8}" type="presParOf" srcId="{06BBE3F2-5A36-4497-AF84-EB8134923648}" destId="{42EE190D-7B2A-4211-80C6-A899709769F6}" srcOrd="8" destOrd="0" presId="urn:microsoft.com/office/officeart/2005/8/layout/cycle1"/>
    <dgm:cxn modelId="{5F7AF958-DD4D-41BA-A26F-C1F0B2FF6BEB}" type="presParOf" srcId="{06BBE3F2-5A36-4497-AF84-EB8134923648}" destId="{A849AB6F-DC35-4C5E-9FC6-FC628BA21CF7}" srcOrd="9" destOrd="0" presId="urn:microsoft.com/office/officeart/2005/8/layout/cycle1"/>
    <dgm:cxn modelId="{06E8207A-E511-4E79-8B7E-F519F5C8D821}" type="presParOf" srcId="{06BBE3F2-5A36-4497-AF84-EB8134923648}" destId="{313E1B71-8D3D-4343-83A8-4B03D9DCB8B4}" srcOrd="10" destOrd="0" presId="urn:microsoft.com/office/officeart/2005/8/layout/cycle1"/>
    <dgm:cxn modelId="{052DD5F6-9E5F-4641-8DCD-C4BB9D148351}" type="presParOf" srcId="{06BBE3F2-5A36-4497-AF84-EB8134923648}" destId="{F7025CB1-1D1E-4C59-8793-1E355BD7C3A4}" srcOrd="11" destOrd="0" presId="urn:microsoft.com/office/officeart/2005/8/layout/cycle1"/>
    <dgm:cxn modelId="{355321B2-5321-4E97-874A-E6088885BC76}" type="presParOf" srcId="{06BBE3F2-5A36-4497-AF84-EB8134923648}" destId="{7593E7AB-4B28-4B7D-9759-B0C061A082B8}" srcOrd="12" destOrd="0" presId="urn:microsoft.com/office/officeart/2005/8/layout/cycle1"/>
    <dgm:cxn modelId="{68DFCE4F-5F9C-4179-BCDE-D6FD5D55796C}" type="presParOf" srcId="{06BBE3F2-5A36-4497-AF84-EB8134923648}" destId="{B4669456-6E56-4F8A-B444-0A75EC1872AC}" srcOrd="13" destOrd="0" presId="urn:microsoft.com/office/officeart/2005/8/layout/cycle1"/>
    <dgm:cxn modelId="{367A7C66-34E1-45DD-94A2-C5CA931F3486}" type="presParOf" srcId="{06BBE3F2-5A36-4497-AF84-EB8134923648}" destId="{DC67075A-4DD8-4FE8-B180-2846368EE238}" srcOrd="14" destOrd="0" presId="urn:microsoft.com/office/officeart/2005/8/layout/cycle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399215C-EA78-43B7-8E1F-38536B4755A4}"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DFE6AFED-DB04-40C8-8677-A0FDEEB6DA67}">
      <dgm:prSet phldrT="[Text]"/>
      <dgm:spPr/>
      <dgm:t>
        <a:bodyPr/>
        <a:lstStyle/>
        <a:p>
          <a:r>
            <a:rPr lang="en-US" dirty="0"/>
            <a:t>Risk Appetite</a:t>
          </a:r>
        </a:p>
      </dgm:t>
    </dgm:pt>
    <dgm:pt modelId="{A89BF337-A2C7-46B0-8568-13F2CC6684DF}" type="parTrans" cxnId="{57B0B5A6-75E9-4A10-ABDB-1671219F6277}">
      <dgm:prSet/>
      <dgm:spPr/>
      <dgm:t>
        <a:bodyPr/>
        <a:lstStyle/>
        <a:p>
          <a:endParaRPr lang="en-US"/>
        </a:p>
      </dgm:t>
    </dgm:pt>
    <dgm:pt modelId="{EE3430AA-DB40-46F2-A5E9-8DD055C624FA}" type="sibTrans" cxnId="{57B0B5A6-75E9-4A10-ABDB-1671219F6277}">
      <dgm:prSet/>
      <dgm:spPr/>
      <dgm:t>
        <a:bodyPr/>
        <a:lstStyle/>
        <a:p>
          <a:endParaRPr lang="en-US"/>
        </a:p>
      </dgm:t>
    </dgm:pt>
    <dgm:pt modelId="{B9716586-83A1-4A65-B05E-F87E040FB03F}">
      <dgm:prSet phldrT="[Text]"/>
      <dgm:spPr/>
      <dgm:t>
        <a:bodyPr/>
        <a:lstStyle/>
        <a:p>
          <a:r>
            <a:rPr lang="en-US" dirty="0"/>
            <a:t>Classify</a:t>
          </a:r>
        </a:p>
      </dgm:t>
    </dgm:pt>
    <dgm:pt modelId="{EC32EB8D-3095-42FA-A479-48880173FC87}" type="parTrans" cxnId="{003075D3-21A7-46CB-82D9-30D5A08C7288}">
      <dgm:prSet/>
      <dgm:spPr/>
      <dgm:t>
        <a:bodyPr/>
        <a:lstStyle/>
        <a:p>
          <a:endParaRPr lang="en-US"/>
        </a:p>
      </dgm:t>
    </dgm:pt>
    <dgm:pt modelId="{8E9CE2E4-DE59-4A8C-B6E3-7D013ACEA563}" type="sibTrans" cxnId="{003075D3-21A7-46CB-82D9-30D5A08C7288}">
      <dgm:prSet/>
      <dgm:spPr/>
      <dgm:t>
        <a:bodyPr/>
        <a:lstStyle/>
        <a:p>
          <a:endParaRPr lang="en-US"/>
        </a:p>
      </dgm:t>
    </dgm:pt>
    <dgm:pt modelId="{578835A2-4648-4AC2-91EE-48E0D180324C}">
      <dgm:prSet phldrT="[Text]"/>
      <dgm:spPr/>
      <dgm:t>
        <a:bodyPr/>
        <a:lstStyle/>
        <a:p>
          <a:r>
            <a:rPr lang="en-US" dirty="0"/>
            <a:t>Monitor</a:t>
          </a:r>
        </a:p>
      </dgm:t>
    </dgm:pt>
    <dgm:pt modelId="{5EE60DBE-70AD-4A78-8B52-23E030BEC8C5}" type="parTrans" cxnId="{65AAD2C4-39C4-475F-845B-8B77754F1392}">
      <dgm:prSet/>
      <dgm:spPr/>
      <dgm:t>
        <a:bodyPr/>
        <a:lstStyle/>
        <a:p>
          <a:endParaRPr lang="en-US"/>
        </a:p>
      </dgm:t>
    </dgm:pt>
    <dgm:pt modelId="{44FDE65C-6A9D-46AF-92A2-8AC8A4930DAB}" type="sibTrans" cxnId="{65AAD2C4-39C4-475F-845B-8B77754F1392}">
      <dgm:prSet/>
      <dgm:spPr/>
      <dgm:t>
        <a:bodyPr/>
        <a:lstStyle/>
        <a:p>
          <a:endParaRPr lang="en-US"/>
        </a:p>
      </dgm:t>
    </dgm:pt>
    <dgm:pt modelId="{C74CC4F3-4B46-41E8-BE89-1809120DC73D}">
      <dgm:prSet phldrT="[Text]"/>
      <dgm:spPr/>
      <dgm:t>
        <a:bodyPr/>
        <a:lstStyle/>
        <a:p>
          <a:r>
            <a:rPr lang="en-US" dirty="0"/>
            <a:t>Assess</a:t>
          </a:r>
        </a:p>
      </dgm:t>
    </dgm:pt>
    <dgm:pt modelId="{CBF3456E-18B5-40AF-965E-2C5F3FA9A800}" type="parTrans" cxnId="{AAEF59CA-4648-4BC5-A898-5A5F2AF0BC9D}">
      <dgm:prSet/>
      <dgm:spPr/>
      <dgm:t>
        <a:bodyPr/>
        <a:lstStyle/>
        <a:p>
          <a:endParaRPr lang="en-US"/>
        </a:p>
      </dgm:t>
    </dgm:pt>
    <dgm:pt modelId="{8FBA166C-4D32-44C4-8BB6-651761FA98CF}" type="sibTrans" cxnId="{AAEF59CA-4648-4BC5-A898-5A5F2AF0BC9D}">
      <dgm:prSet/>
      <dgm:spPr/>
      <dgm:t>
        <a:bodyPr/>
        <a:lstStyle/>
        <a:p>
          <a:endParaRPr lang="en-US"/>
        </a:p>
      </dgm:t>
    </dgm:pt>
    <dgm:pt modelId="{541ABD43-2070-4A32-BAE5-3B6F89418326}">
      <dgm:prSet phldrT="[Text]"/>
      <dgm:spPr/>
      <dgm:t>
        <a:bodyPr/>
        <a:lstStyle/>
        <a:p>
          <a:r>
            <a:rPr lang="en-US" dirty="0"/>
            <a:t>Mitigate</a:t>
          </a:r>
        </a:p>
      </dgm:t>
    </dgm:pt>
    <dgm:pt modelId="{43181FEF-89DD-4406-8DB6-9275C7256A32}" type="parTrans" cxnId="{D5D90FF4-E321-44DC-ADA4-EC6C6B8C89DF}">
      <dgm:prSet/>
      <dgm:spPr/>
      <dgm:t>
        <a:bodyPr/>
        <a:lstStyle/>
        <a:p>
          <a:endParaRPr lang="en-US"/>
        </a:p>
      </dgm:t>
    </dgm:pt>
    <dgm:pt modelId="{8A62AD0D-5E47-4A41-B3CC-D8F9B3D2CB92}" type="sibTrans" cxnId="{D5D90FF4-E321-44DC-ADA4-EC6C6B8C89DF}">
      <dgm:prSet/>
      <dgm:spPr/>
      <dgm:t>
        <a:bodyPr/>
        <a:lstStyle/>
        <a:p>
          <a:endParaRPr lang="en-US"/>
        </a:p>
      </dgm:t>
    </dgm:pt>
    <dgm:pt modelId="{06BBE3F2-5A36-4497-AF84-EB8134923648}" type="pres">
      <dgm:prSet presAssocID="{E399215C-EA78-43B7-8E1F-38536B4755A4}" presName="cycle" presStyleCnt="0">
        <dgm:presLayoutVars>
          <dgm:dir/>
          <dgm:resizeHandles val="exact"/>
        </dgm:presLayoutVars>
      </dgm:prSet>
      <dgm:spPr/>
    </dgm:pt>
    <dgm:pt modelId="{F632224F-90C4-497E-A408-C2AB000E3487}" type="pres">
      <dgm:prSet presAssocID="{DFE6AFED-DB04-40C8-8677-A0FDEEB6DA67}" presName="dummy" presStyleCnt="0"/>
      <dgm:spPr/>
    </dgm:pt>
    <dgm:pt modelId="{65BAD1F2-B4F7-4CA1-98C3-C6E5C4151DBD}" type="pres">
      <dgm:prSet presAssocID="{DFE6AFED-DB04-40C8-8677-A0FDEEB6DA67}" presName="node" presStyleLbl="revTx" presStyleIdx="0" presStyleCnt="5">
        <dgm:presLayoutVars>
          <dgm:bulletEnabled val="1"/>
        </dgm:presLayoutVars>
      </dgm:prSet>
      <dgm:spPr/>
    </dgm:pt>
    <dgm:pt modelId="{0F4B05CF-F892-4FF9-B26A-8D818CE837B5}" type="pres">
      <dgm:prSet presAssocID="{EE3430AA-DB40-46F2-A5E9-8DD055C624FA}" presName="sibTrans" presStyleLbl="node1" presStyleIdx="0" presStyleCnt="5"/>
      <dgm:spPr/>
    </dgm:pt>
    <dgm:pt modelId="{D8EE9E11-A2CF-4A7A-BD92-2DAF0EE7BA75}" type="pres">
      <dgm:prSet presAssocID="{B9716586-83A1-4A65-B05E-F87E040FB03F}" presName="dummy" presStyleCnt="0"/>
      <dgm:spPr/>
    </dgm:pt>
    <dgm:pt modelId="{C22570FB-C85C-45C1-9AE2-E6EC6026CC8A}" type="pres">
      <dgm:prSet presAssocID="{B9716586-83A1-4A65-B05E-F87E040FB03F}" presName="node" presStyleLbl="revTx" presStyleIdx="1" presStyleCnt="5">
        <dgm:presLayoutVars>
          <dgm:bulletEnabled val="1"/>
        </dgm:presLayoutVars>
      </dgm:prSet>
      <dgm:spPr/>
    </dgm:pt>
    <dgm:pt modelId="{45956380-96A7-4E18-BDBA-456FD109518A}" type="pres">
      <dgm:prSet presAssocID="{8E9CE2E4-DE59-4A8C-B6E3-7D013ACEA563}" presName="sibTrans" presStyleLbl="node1" presStyleIdx="1" presStyleCnt="5"/>
      <dgm:spPr/>
    </dgm:pt>
    <dgm:pt modelId="{588090A0-CFD9-4CEB-96D5-F1811425E45D}" type="pres">
      <dgm:prSet presAssocID="{578835A2-4648-4AC2-91EE-48E0D180324C}" presName="dummy" presStyleCnt="0"/>
      <dgm:spPr/>
    </dgm:pt>
    <dgm:pt modelId="{BF27769D-7303-4F1C-B1D8-58B50EEEC5C8}" type="pres">
      <dgm:prSet presAssocID="{578835A2-4648-4AC2-91EE-48E0D180324C}" presName="node" presStyleLbl="revTx" presStyleIdx="2" presStyleCnt="5">
        <dgm:presLayoutVars>
          <dgm:bulletEnabled val="1"/>
        </dgm:presLayoutVars>
      </dgm:prSet>
      <dgm:spPr/>
    </dgm:pt>
    <dgm:pt modelId="{42EE190D-7B2A-4211-80C6-A899709769F6}" type="pres">
      <dgm:prSet presAssocID="{44FDE65C-6A9D-46AF-92A2-8AC8A4930DAB}" presName="sibTrans" presStyleLbl="node1" presStyleIdx="2" presStyleCnt="5"/>
      <dgm:spPr/>
    </dgm:pt>
    <dgm:pt modelId="{A849AB6F-DC35-4C5E-9FC6-FC628BA21CF7}" type="pres">
      <dgm:prSet presAssocID="{C74CC4F3-4B46-41E8-BE89-1809120DC73D}" presName="dummy" presStyleCnt="0"/>
      <dgm:spPr/>
    </dgm:pt>
    <dgm:pt modelId="{313E1B71-8D3D-4343-83A8-4B03D9DCB8B4}" type="pres">
      <dgm:prSet presAssocID="{C74CC4F3-4B46-41E8-BE89-1809120DC73D}" presName="node" presStyleLbl="revTx" presStyleIdx="3" presStyleCnt="5">
        <dgm:presLayoutVars>
          <dgm:bulletEnabled val="1"/>
        </dgm:presLayoutVars>
      </dgm:prSet>
      <dgm:spPr/>
    </dgm:pt>
    <dgm:pt modelId="{F7025CB1-1D1E-4C59-8793-1E355BD7C3A4}" type="pres">
      <dgm:prSet presAssocID="{8FBA166C-4D32-44C4-8BB6-651761FA98CF}" presName="sibTrans" presStyleLbl="node1" presStyleIdx="3" presStyleCnt="5"/>
      <dgm:spPr/>
    </dgm:pt>
    <dgm:pt modelId="{7593E7AB-4B28-4B7D-9759-B0C061A082B8}" type="pres">
      <dgm:prSet presAssocID="{541ABD43-2070-4A32-BAE5-3B6F89418326}" presName="dummy" presStyleCnt="0"/>
      <dgm:spPr/>
    </dgm:pt>
    <dgm:pt modelId="{B4669456-6E56-4F8A-B444-0A75EC1872AC}" type="pres">
      <dgm:prSet presAssocID="{541ABD43-2070-4A32-BAE5-3B6F89418326}" presName="node" presStyleLbl="revTx" presStyleIdx="4" presStyleCnt="5">
        <dgm:presLayoutVars>
          <dgm:bulletEnabled val="1"/>
        </dgm:presLayoutVars>
      </dgm:prSet>
      <dgm:spPr/>
    </dgm:pt>
    <dgm:pt modelId="{DC67075A-4DD8-4FE8-B180-2846368EE238}" type="pres">
      <dgm:prSet presAssocID="{8A62AD0D-5E47-4A41-B3CC-D8F9B3D2CB92}" presName="sibTrans" presStyleLbl="node1" presStyleIdx="4" presStyleCnt="5"/>
      <dgm:spPr/>
    </dgm:pt>
  </dgm:ptLst>
  <dgm:cxnLst>
    <dgm:cxn modelId="{F69E5445-2009-4BF6-8728-94ED4681CD4F}" type="presOf" srcId="{541ABD43-2070-4A32-BAE5-3B6F89418326}" destId="{B4669456-6E56-4F8A-B444-0A75EC1872AC}" srcOrd="0" destOrd="0" presId="urn:microsoft.com/office/officeart/2005/8/layout/cycle1"/>
    <dgm:cxn modelId="{EAD15C72-B26B-45FA-83A6-86D817EBA806}" type="presOf" srcId="{8E9CE2E4-DE59-4A8C-B6E3-7D013ACEA563}" destId="{45956380-96A7-4E18-BDBA-456FD109518A}" srcOrd="0" destOrd="0" presId="urn:microsoft.com/office/officeart/2005/8/layout/cycle1"/>
    <dgm:cxn modelId="{86490A80-321D-412B-8F5A-A6E0081D1F76}" type="presOf" srcId="{44FDE65C-6A9D-46AF-92A2-8AC8A4930DAB}" destId="{42EE190D-7B2A-4211-80C6-A899709769F6}" srcOrd="0" destOrd="0" presId="urn:microsoft.com/office/officeart/2005/8/layout/cycle1"/>
    <dgm:cxn modelId="{C08FAB84-5D32-48F8-9B23-7679E6854639}" type="presOf" srcId="{8FBA166C-4D32-44C4-8BB6-651761FA98CF}" destId="{F7025CB1-1D1E-4C59-8793-1E355BD7C3A4}" srcOrd="0" destOrd="0" presId="urn:microsoft.com/office/officeart/2005/8/layout/cycle1"/>
    <dgm:cxn modelId="{E7779995-C2CC-44BE-ACF9-9B0495570249}" type="presOf" srcId="{578835A2-4648-4AC2-91EE-48E0D180324C}" destId="{BF27769D-7303-4F1C-B1D8-58B50EEEC5C8}" srcOrd="0" destOrd="0" presId="urn:microsoft.com/office/officeart/2005/8/layout/cycle1"/>
    <dgm:cxn modelId="{861EF897-1D04-4654-86F5-B6F86D307ACC}" type="presOf" srcId="{B9716586-83A1-4A65-B05E-F87E040FB03F}" destId="{C22570FB-C85C-45C1-9AE2-E6EC6026CC8A}" srcOrd="0" destOrd="0" presId="urn:microsoft.com/office/officeart/2005/8/layout/cycle1"/>
    <dgm:cxn modelId="{0596E898-D969-4D5E-AFAC-4B964BAB923D}" type="presOf" srcId="{E399215C-EA78-43B7-8E1F-38536B4755A4}" destId="{06BBE3F2-5A36-4497-AF84-EB8134923648}" srcOrd="0" destOrd="0" presId="urn:microsoft.com/office/officeart/2005/8/layout/cycle1"/>
    <dgm:cxn modelId="{57B0B5A6-75E9-4A10-ABDB-1671219F6277}" srcId="{E399215C-EA78-43B7-8E1F-38536B4755A4}" destId="{DFE6AFED-DB04-40C8-8677-A0FDEEB6DA67}" srcOrd="0" destOrd="0" parTransId="{A89BF337-A2C7-46B0-8568-13F2CC6684DF}" sibTransId="{EE3430AA-DB40-46F2-A5E9-8DD055C624FA}"/>
    <dgm:cxn modelId="{89C097BE-A753-488D-83C9-E1353761B61B}" type="presOf" srcId="{8A62AD0D-5E47-4A41-B3CC-D8F9B3D2CB92}" destId="{DC67075A-4DD8-4FE8-B180-2846368EE238}" srcOrd="0" destOrd="0" presId="urn:microsoft.com/office/officeart/2005/8/layout/cycle1"/>
    <dgm:cxn modelId="{353F41BF-3138-4B79-9FE8-795A152E0F5D}" type="presOf" srcId="{C74CC4F3-4B46-41E8-BE89-1809120DC73D}" destId="{313E1B71-8D3D-4343-83A8-4B03D9DCB8B4}" srcOrd="0" destOrd="0" presId="urn:microsoft.com/office/officeart/2005/8/layout/cycle1"/>
    <dgm:cxn modelId="{65AAD2C4-39C4-475F-845B-8B77754F1392}" srcId="{E399215C-EA78-43B7-8E1F-38536B4755A4}" destId="{578835A2-4648-4AC2-91EE-48E0D180324C}" srcOrd="2" destOrd="0" parTransId="{5EE60DBE-70AD-4A78-8B52-23E030BEC8C5}" sibTransId="{44FDE65C-6A9D-46AF-92A2-8AC8A4930DAB}"/>
    <dgm:cxn modelId="{AAEF59CA-4648-4BC5-A898-5A5F2AF0BC9D}" srcId="{E399215C-EA78-43B7-8E1F-38536B4755A4}" destId="{C74CC4F3-4B46-41E8-BE89-1809120DC73D}" srcOrd="3" destOrd="0" parTransId="{CBF3456E-18B5-40AF-965E-2C5F3FA9A800}" sibTransId="{8FBA166C-4D32-44C4-8BB6-651761FA98CF}"/>
    <dgm:cxn modelId="{BA1132CD-C0B4-4B59-9F4C-E27729BA41A5}" type="presOf" srcId="{DFE6AFED-DB04-40C8-8677-A0FDEEB6DA67}" destId="{65BAD1F2-B4F7-4CA1-98C3-C6E5C4151DBD}" srcOrd="0" destOrd="0" presId="urn:microsoft.com/office/officeart/2005/8/layout/cycle1"/>
    <dgm:cxn modelId="{003075D3-21A7-46CB-82D9-30D5A08C7288}" srcId="{E399215C-EA78-43B7-8E1F-38536B4755A4}" destId="{B9716586-83A1-4A65-B05E-F87E040FB03F}" srcOrd="1" destOrd="0" parTransId="{EC32EB8D-3095-42FA-A479-48880173FC87}" sibTransId="{8E9CE2E4-DE59-4A8C-B6E3-7D013ACEA563}"/>
    <dgm:cxn modelId="{1331D8D5-D260-4EE8-82E5-A431DF06D501}" type="presOf" srcId="{EE3430AA-DB40-46F2-A5E9-8DD055C624FA}" destId="{0F4B05CF-F892-4FF9-B26A-8D818CE837B5}" srcOrd="0" destOrd="0" presId="urn:microsoft.com/office/officeart/2005/8/layout/cycle1"/>
    <dgm:cxn modelId="{D5D90FF4-E321-44DC-ADA4-EC6C6B8C89DF}" srcId="{E399215C-EA78-43B7-8E1F-38536B4755A4}" destId="{541ABD43-2070-4A32-BAE5-3B6F89418326}" srcOrd="4" destOrd="0" parTransId="{43181FEF-89DD-4406-8DB6-9275C7256A32}" sibTransId="{8A62AD0D-5E47-4A41-B3CC-D8F9B3D2CB92}"/>
    <dgm:cxn modelId="{741BB806-D305-4704-9854-BF484BE1C9F2}" type="presParOf" srcId="{06BBE3F2-5A36-4497-AF84-EB8134923648}" destId="{F632224F-90C4-497E-A408-C2AB000E3487}" srcOrd="0" destOrd="0" presId="urn:microsoft.com/office/officeart/2005/8/layout/cycle1"/>
    <dgm:cxn modelId="{D2762F76-FC9F-4FEF-AD0B-0D2E838C6907}" type="presParOf" srcId="{06BBE3F2-5A36-4497-AF84-EB8134923648}" destId="{65BAD1F2-B4F7-4CA1-98C3-C6E5C4151DBD}" srcOrd="1" destOrd="0" presId="urn:microsoft.com/office/officeart/2005/8/layout/cycle1"/>
    <dgm:cxn modelId="{D96EFC04-491C-4482-8AF0-378AD7D23A86}" type="presParOf" srcId="{06BBE3F2-5A36-4497-AF84-EB8134923648}" destId="{0F4B05CF-F892-4FF9-B26A-8D818CE837B5}" srcOrd="2" destOrd="0" presId="urn:microsoft.com/office/officeart/2005/8/layout/cycle1"/>
    <dgm:cxn modelId="{DDD1A632-DD5F-4694-9388-A98425384958}" type="presParOf" srcId="{06BBE3F2-5A36-4497-AF84-EB8134923648}" destId="{D8EE9E11-A2CF-4A7A-BD92-2DAF0EE7BA75}" srcOrd="3" destOrd="0" presId="urn:microsoft.com/office/officeart/2005/8/layout/cycle1"/>
    <dgm:cxn modelId="{151D628A-B16E-4E65-B658-C171EA298796}" type="presParOf" srcId="{06BBE3F2-5A36-4497-AF84-EB8134923648}" destId="{C22570FB-C85C-45C1-9AE2-E6EC6026CC8A}" srcOrd="4" destOrd="0" presId="urn:microsoft.com/office/officeart/2005/8/layout/cycle1"/>
    <dgm:cxn modelId="{52EB80C2-41B0-429D-9925-1C07781693FD}" type="presParOf" srcId="{06BBE3F2-5A36-4497-AF84-EB8134923648}" destId="{45956380-96A7-4E18-BDBA-456FD109518A}" srcOrd="5" destOrd="0" presId="urn:microsoft.com/office/officeart/2005/8/layout/cycle1"/>
    <dgm:cxn modelId="{D2BAD8F5-37C2-468F-A6ED-97967B12C3D7}" type="presParOf" srcId="{06BBE3F2-5A36-4497-AF84-EB8134923648}" destId="{588090A0-CFD9-4CEB-96D5-F1811425E45D}" srcOrd="6" destOrd="0" presId="urn:microsoft.com/office/officeart/2005/8/layout/cycle1"/>
    <dgm:cxn modelId="{E315D9C5-2E6F-4FB0-BFE1-7F184915B6D0}" type="presParOf" srcId="{06BBE3F2-5A36-4497-AF84-EB8134923648}" destId="{BF27769D-7303-4F1C-B1D8-58B50EEEC5C8}" srcOrd="7" destOrd="0" presId="urn:microsoft.com/office/officeart/2005/8/layout/cycle1"/>
    <dgm:cxn modelId="{2E97E272-2409-417B-90CD-8AAC8A105AB8}" type="presParOf" srcId="{06BBE3F2-5A36-4497-AF84-EB8134923648}" destId="{42EE190D-7B2A-4211-80C6-A899709769F6}" srcOrd="8" destOrd="0" presId="urn:microsoft.com/office/officeart/2005/8/layout/cycle1"/>
    <dgm:cxn modelId="{5F7AF958-DD4D-41BA-A26F-C1F0B2FF6BEB}" type="presParOf" srcId="{06BBE3F2-5A36-4497-AF84-EB8134923648}" destId="{A849AB6F-DC35-4C5E-9FC6-FC628BA21CF7}" srcOrd="9" destOrd="0" presId="urn:microsoft.com/office/officeart/2005/8/layout/cycle1"/>
    <dgm:cxn modelId="{06E8207A-E511-4E79-8B7E-F519F5C8D821}" type="presParOf" srcId="{06BBE3F2-5A36-4497-AF84-EB8134923648}" destId="{313E1B71-8D3D-4343-83A8-4B03D9DCB8B4}" srcOrd="10" destOrd="0" presId="urn:microsoft.com/office/officeart/2005/8/layout/cycle1"/>
    <dgm:cxn modelId="{052DD5F6-9E5F-4641-8DCD-C4BB9D148351}" type="presParOf" srcId="{06BBE3F2-5A36-4497-AF84-EB8134923648}" destId="{F7025CB1-1D1E-4C59-8793-1E355BD7C3A4}" srcOrd="11" destOrd="0" presId="urn:microsoft.com/office/officeart/2005/8/layout/cycle1"/>
    <dgm:cxn modelId="{355321B2-5321-4E97-874A-E6088885BC76}" type="presParOf" srcId="{06BBE3F2-5A36-4497-AF84-EB8134923648}" destId="{7593E7AB-4B28-4B7D-9759-B0C061A082B8}" srcOrd="12" destOrd="0" presId="urn:microsoft.com/office/officeart/2005/8/layout/cycle1"/>
    <dgm:cxn modelId="{68DFCE4F-5F9C-4179-BCDE-D6FD5D55796C}" type="presParOf" srcId="{06BBE3F2-5A36-4497-AF84-EB8134923648}" destId="{B4669456-6E56-4F8A-B444-0A75EC1872AC}" srcOrd="13" destOrd="0" presId="urn:microsoft.com/office/officeart/2005/8/layout/cycle1"/>
    <dgm:cxn modelId="{367A7C66-34E1-45DD-94A2-C5CA931F3486}" type="presParOf" srcId="{06BBE3F2-5A36-4497-AF84-EB8134923648}" destId="{DC67075A-4DD8-4FE8-B180-2846368EE238}" srcOrd="14" destOrd="0" presId="urn:microsoft.com/office/officeart/2005/8/layout/cycle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99215C-EA78-43B7-8E1F-38536B4755A4}"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DFE6AFED-DB04-40C8-8677-A0FDEEB6DA67}">
      <dgm:prSet phldrT="[Text]"/>
      <dgm:spPr/>
      <dgm:t>
        <a:bodyPr/>
        <a:lstStyle/>
        <a:p>
          <a:r>
            <a:rPr lang="en-US" dirty="0"/>
            <a:t>Intel</a:t>
          </a:r>
        </a:p>
      </dgm:t>
    </dgm:pt>
    <dgm:pt modelId="{A89BF337-A2C7-46B0-8568-13F2CC6684DF}" type="parTrans" cxnId="{57B0B5A6-75E9-4A10-ABDB-1671219F6277}">
      <dgm:prSet/>
      <dgm:spPr/>
      <dgm:t>
        <a:bodyPr/>
        <a:lstStyle/>
        <a:p>
          <a:endParaRPr lang="en-US"/>
        </a:p>
      </dgm:t>
    </dgm:pt>
    <dgm:pt modelId="{EE3430AA-DB40-46F2-A5E9-8DD055C624FA}" type="sibTrans" cxnId="{57B0B5A6-75E9-4A10-ABDB-1671219F6277}">
      <dgm:prSet/>
      <dgm:spPr/>
      <dgm:t>
        <a:bodyPr/>
        <a:lstStyle/>
        <a:p>
          <a:endParaRPr lang="en-US"/>
        </a:p>
      </dgm:t>
    </dgm:pt>
    <dgm:pt modelId="{B9716586-83A1-4A65-B05E-F87E040FB03F}">
      <dgm:prSet phldrT="[Text]"/>
      <dgm:spPr/>
      <dgm:t>
        <a:bodyPr/>
        <a:lstStyle/>
        <a:p>
          <a:r>
            <a:rPr lang="en-US" dirty="0"/>
            <a:t>Monitor</a:t>
          </a:r>
        </a:p>
      </dgm:t>
    </dgm:pt>
    <dgm:pt modelId="{EC32EB8D-3095-42FA-A479-48880173FC87}" type="parTrans" cxnId="{003075D3-21A7-46CB-82D9-30D5A08C7288}">
      <dgm:prSet/>
      <dgm:spPr/>
      <dgm:t>
        <a:bodyPr/>
        <a:lstStyle/>
        <a:p>
          <a:endParaRPr lang="en-US"/>
        </a:p>
      </dgm:t>
    </dgm:pt>
    <dgm:pt modelId="{8E9CE2E4-DE59-4A8C-B6E3-7D013ACEA563}" type="sibTrans" cxnId="{003075D3-21A7-46CB-82D9-30D5A08C7288}">
      <dgm:prSet/>
      <dgm:spPr/>
      <dgm:t>
        <a:bodyPr/>
        <a:lstStyle/>
        <a:p>
          <a:endParaRPr lang="en-US"/>
        </a:p>
      </dgm:t>
    </dgm:pt>
    <dgm:pt modelId="{578835A2-4648-4AC2-91EE-48E0D180324C}">
      <dgm:prSet phldrT="[Text]"/>
      <dgm:spPr/>
      <dgm:t>
        <a:bodyPr/>
        <a:lstStyle/>
        <a:p>
          <a:r>
            <a:rPr lang="en-US" dirty="0"/>
            <a:t>Triage</a:t>
          </a:r>
        </a:p>
      </dgm:t>
    </dgm:pt>
    <dgm:pt modelId="{5EE60DBE-70AD-4A78-8B52-23E030BEC8C5}" type="parTrans" cxnId="{65AAD2C4-39C4-475F-845B-8B77754F1392}">
      <dgm:prSet/>
      <dgm:spPr/>
      <dgm:t>
        <a:bodyPr/>
        <a:lstStyle/>
        <a:p>
          <a:endParaRPr lang="en-US"/>
        </a:p>
      </dgm:t>
    </dgm:pt>
    <dgm:pt modelId="{44FDE65C-6A9D-46AF-92A2-8AC8A4930DAB}" type="sibTrans" cxnId="{65AAD2C4-39C4-475F-845B-8B77754F1392}">
      <dgm:prSet/>
      <dgm:spPr/>
      <dgm:t>
        <a:bodyPr/>
        <a:lstStyle/>
        <a:p>
          <a:endParaRPr lang="en-US"/>
        </a:p>
      </dgm:t>
    </dgm:pt>
    <dgm:pt modelId="{C74CC4F3-4B46-41E8-BE89-1809120DC73D}">
      <dgm:prSet phldrT="[Text]"/>
      <dgm:spPr/>
      <dgm:t>
        <a:bodyPr/>
        <a:lstStyle/>
        <a:p>
          <a:r>
            <a:rPr lang="en-US" dirty="0"/>
            <a:t>Analyze</a:t>
          </a:r>
        </a:p>
      </dgm:t>
    </dgm:pt>
    <dgm:pt modelId="{CBF3456E-18B5-40AF-965E-2C5F3FA9A800}" type="parTrans" cxnId="{AAEF59CA-4648-4BC5-A898-5A5F2AF0BC9D}">
      <dgm:prSet/>
      <dgm:spPr/>
      <dgm:t>
        <a:bodyPr/>
        <a:lstStyle/>
        <a:p>
          <a:endParaRPr lang="en-US"/>
        </a:p>
      </dgm:t>
    </dgm:pt>
    <dgm:pt modelId="{8FBA166C-4D32-44C4-8BB6-651761FA98CF}" type="sibTrans" cxnId="{AAEF59CA-4648-4BC5-A898-5A5F2AF0BC9D}">
      <dgm:prSet/>
      <dgm:spPr/>
      <dgm:t>
        <a:bodyPr/>
        <a:lstStyle/>
        <a:p>
          <a:endParaRPr lang="en-US"/>
        </a:p>
      </dgm:t>
    </dgm:pt>
    <dgm:pt modelId="{541ABD43-2070-4A32-BAE5-3B6F89418326}">
      <dgm:prSet phldrT="[Text]"/>
      <dgm:spPr/>
      <dgm:t>
        <a:bodyPr/>
        <a:lstStyle/>
        <a:p>
          <a:r>
            <a:rPr lang="en-US" dirty="0"/>
            <a:t>Respond</a:t>
          </a:r>
        </a:p>
      </dgm:t>
    </dgm:pt>
    <dgm:pt modelId="{43181FEF-89DD-4406-8DB6-9275C7256A32}" type="parTrans" cxnId="{D5D90FF4-E321-44DC-ADA4-EC6C6B8C89DF}">
      <dgm:prSet/>
      <dgm:spPr/>
      <dgm:t>
        <a:bodyPr/>
        <a:lstStyle/>
        <a:p>
          <a:endParaRPr lang="en-US"/>
        </a:p>
      </dgm:t>
    </dgm:pt>
    <dgm:pt modelId="{8A62AD0D-5E47-4A41-B3CC-D8F9B3D2CB92}" type="sibTrans" cxnId="{D5D90FF4-E321-44DC-ADA4-EC6C6B8C89DF}">
      <dgm:prSet/>
      <dgm:spPr/>
      <dgm:t>
        <a:bodyPr/>
        <a:lstStyle/>
        <a:p>
          <a:endParaRPr lang="en-US"/>
        </a:p>
      </dgm:t>
    </dgm:pt>
    <dgm:pt modelId="{06BBE3F2-5A36-4497-AF84-EB8134923648}" type="pres">
      <dgm:prSet presAssocID="{E399215C-EA78-43B7-8E1F-38536B4755A4}" presName="cycle" presStyleCnt="0">
        <dgm:presLayoutVars>
          <dgm:dir/>
          <dgm:resizeHandles val="exact"/>
        </dgm:presLayoutVars>
      </dgm:prSet>
      <dgm:spPr/>
    </dgm:pt>
    <dgm:pt modelId="{F632224F-90C4-497E-A408-C2AB000E3487}" type="pres">
      <dgm:prSet presAssocID="{DFE6AFED-DB04-40C8-8677-A0FDEEB6DA67}" presName="dummy" presStyleCnt="0"/>
      <dgm:spPr/>
    </dgm:pt>
    <dgm:pt modelId="{65BAD1F2-B4F7-4CA1-98C3-C6E5C4151DBD}" type="pres">
      <dgm:prSet presAssocID="{DFE6AFED-DB04-40C8-8677-A0FDEEB6DA67}" presName="node" presStyleLbl="revTx" presStyleIdx="0" presStyleCnt="5">
        <dgm:presLayoutVars>
          <dgm:bulletEnabled val="1"/>
        </dgm:presLayoutVars>
      </dgm:prSet>
      <dgm:spPr/>
    </dgm:pt>
    <dgm:pt modelId="{0F4B05CF-F892-4FF9-B26A-8D818CE837B5}" type="pres">
      <dgm:prSet presAssocID="{EE3430AA-DB40-46F2-A5E9-8DD055C624FA}" presName="sibTrans" presStyleLbl="node1" presStyleIdx="0" presStyleCnt="5"/>
      <dgm:spPr/>
    </dgm:pt>
    <dgm:pt modelId="{D8EE9E11-A2CF-4A7A-BD92-2DAF0EE7BA75}" type="pres">
      <dgm:prSet presAssocID="{B9716586-83A1-4A65-B05E-F87E040FB03F}" presName="dummy" presStyleCnt="0"/>
      <dgm:spPr/>
    </dgm:pt>
    <dgm:pt modelId="{C22570FB-C85C-45C1-9AE2-E6EC6026CC8A}" type="pres">
      <dgm:prSet presAssocID="{B9716586-83A1-4A65-B05E-F87E040FB03F}" presName="node" presStyleLbl="revTx" presStyleIdx="1" presStyleCnt="5">
        <dgm:presLayoutVars>
          <dgm:bulletEnabled val="1"/>
        </dgm:presLayoutVars>
      </dgm:prSet>
      <dgm:spPr/>
    </dgm:pt>
    <dgm:pt modelId="{45956380-96A7-4E18-BDBA-456FD109518A}" type="pres">
      <dgm:prSet presAssocID="{8E9CE2E4-DE59-4A8C-B6E3-7D013ACEA563}" presName="sibTrans" presStyleLbl="node1" presStyleIdx="1" presStyleCnt="5"/>
      <dgm:spPr/>
    </dgm:pt>
    <dgm:pt modelId="{588090A0-CFD9-4CEB-96D5-F1811425E45D}" type="pres">
      <dgm:prSet presAssocID="{578835A2-4648-4AC2-91EE-48E0D180324C}" presName="dummy" presStyleCnt="0"/>
      <dgm:spPr/>
    </dgm:pt>
    <dgm:pt modelId="{BF27769D-7303-4F1C-B1D8-58B50EEEC5C8}" type="pres">
      <dgm:prSet presAssocID="{578835A2-4648-4AC2-91EE-48E0D180324C}" presName="node" presStyleLbl="revTx" presStyleIdx="2" presStyleCnt="5">
        <dgm:presLayoutVars>
          <dgm:bulletEnabled val="1"/>
        </dgm:presLayoutVars>
      </dgm:prSet>
      <dgm:spPr/>
    </dgm:pt>
    <dgm:pt modelId="{42EE190D-7B2A-4211-80C6-A899709769F6}" type="pres">
      <dgm:prSet presAssocID="{44FDE65C-6A9D-46AF-92A2-8AC8A4930DAB}" presName="sibTrans" presStyleLbl="node1" presStyleIdx="2" presStyleCnt="5"/>
      <dgm:spPr/>
    </dgm:pt>
    <dgm:pt modelId="{A849AB6F-DC35-4C5E-9FC6-FC628BA21CF7}" type="pres">
      <dgm:prSet presAssocID="{C74CC4F3-4B46-41E8-BE89-1809120DC73D}" presName="dummy" presStyleCnt="0"/>
      <dgm:spPr/>
    </dgm:pt>
    <dgm:pt modelId="{313E1B71-8D3D-4343-83A8-4B03D9DCB8B4}" type="pres">
      <dgm:prSet presAssocID="{C74CC4F3-4B46-41E8-BE89-1809120DC73D}" presName="node" presStyleLbl="revTx" presStyleIdx="3" presStyleCnt="5">
        <dgm:presLayoutVars>
          <dgm:bulletEnabled val="1"/>
        </dgm:presLayoutVars>
      </dgm:prSet>
      <dgm:spPr/>
    </dgm:pt>
    <dgm:pt modelId="{F7025CB1-1D1E-4C59-8793-1E355BD7C3A4}" type="pres">
      <dgm:prSet presAssocID="{8FBA166C-4D32-44C4-8BB6-651761FA98CF}" presName="sibTrans" presStyleLbl="node1" presStyleIdx="3" presStyleCnt="5"/>
      <dgm:spPr/>
    </dgm:pt>
    <dgm:pt modelId="{7593E7AB-4B28-4B7D-9759-B0C061A082B8}" type="pres">
      <dgm:prSet presAssocID="{541ABD43-2070-4A32-BAE5-3B6F89418326}" presName="dummy" presStyleCnt="0"/>
      <dgm:spPr/>
    </dgm:pt>
    <dgm:pt modelId="{B4669456-6E56-4F8A-B444-0A75EC1872AC}" type="pres">
      <dgm:prSet presAssocID="{541ABD43-2070-4A32-BAE5-3B6F89418326}" presName="node" presStyleLbl="revTx" presStyleIdx="4" presStyleCnt="5">
        <dgm:presLayoutVars>
          <dgm:bulletEnabled val="1"/>
        </dgm:presLayoutVars>
      </dgm:prSet>
      <dgm:spPr/>
    </dgm:pt>
    <dgm:pt modelId="{DC67075A-4DD8-4FE8-B180-2846368EE238}" type="pres">
      <dgm:prSet presAssocID="{8A62AD0D-5E47-4A41-B3CC-D8F9B3D2CB92}" presName="sibTrans" presStyleLbl="node1" presStyleIdx="4" presStyleCnt="5"/>
      <dgm:spPr/>
    </dgm:pt>
  </dgm:ptLst>
  <dgm:cxnLst>
    <dgm:cxn modelId="{F69E5445-2009-4BF6-8728-94ED4681CD4F}" type="presOf" srcId="{541ABD43-2070-4A32-BAE5-3B6F89418326}" destId="{B4669456-6E56-4F8A-B444-0A75EC1872AC}" srcOrd="0" destOrd="0" presId="urn:microsoft.com/office/officeart/2005/8/layout/cycle1"/>
    <dgm:cxn modelId="{EAD15C72-B26B-45FA-83A6-86D817EBA806}" type="presOf" srcId="{8E9CE2E4-DE59-4A8C-B6E3-7D013ACEA563}" destId="{45956380-96A7-4E18-BDBA-456FD109518A}" srcOrd="0" destOrd="0" presId="urn:microsoft.com/office/officeart/2005/8/layout/cycle1"/>
    <dgm:cxn modelId="{86490A80-321D-412B-8F5A-A6E0081D1F76}" type="presOf" srcId="{44FDE65C-6A9D-46AF-92A2-8AC8A4930DAB}" destId="{42EE190D-7B2A-4211-80C6-A899709769F6}" srcOrd="0" destOrd="0" presId="urn:microsoft.com/office/officeart/2005/8/layout/cycle1"/>
    <dgm:cxn modelId="{C08FAB84-5D32-48F8-9B23-7679E6854639}" type="presOf" srcId="{8FBA166C-4D32-44C4-8BB6-651761FA98CF}" destId="{F7025CB1-1D1E-4C59-8793-1E355BD7C3A4}" srcOrd="0" destOrd="0" presId="urn:microsoft.com/office/officeart/2005/8/layout/cycle1"/>
    <dgm:cxn modelId="{E7779995-C2CC-44BE-ACF9-9B0495570249}" type="presOf" srcId="{578835A2-4648-4AC2-91EE-48E0D180324C}" destId="{BF27769D-7303-4F1C-B1D8-58B50EEEC5C8}" srcOrd="0" destOrd="0" presId="urn:microsoft.com/office/officeart/2005/8/layout/cycle1"/>
    <dgm:cxn modelId="{861EF897-1D04-4654-86F5-B6F86D307ACC}" type="presOf" srcId="{B9716586-83A1-4A65-B05E-F87E040FB03F}" destId="{C22570FB-C85C-45C1-9AE2-E6EC6026CC8A}" srcOrd="0" destOrd="0" presId="urn:microsoft.com/office/officeart/2005/8/layout/cycle1"/>
    <dgm:cxn modelId="{0596E898-D969-4D5E-AFAC-4B964BAB923D}" type="presOf" srcId="{E399215C-EA78-43B7-8E1F-38536B4755A4}" destId="{06BBE3F2-5A36-4497-AF84-EB8134923648}" srcOrd="0" destOrd="0" presId="urn:microsoft.com/office/officeart/2005/8/layout/cycle1"/>
    <dgm:cxn modelId="{57B0B5A6-75E9-4A10-ABDB-1671219F6277}" srcId="{E399215C-EA78-43B7-8E1F-38536B4755A4}" destId="{DFE6AFED-DB04-40C8-8677-A0FDEEB6DA67}" srcOrd="0" destOrd="0" parTransId="{A89BF337-A2C7-46B0-8568-13F2CC6684DF}" sibTransId="{EE3430AA-DB40-46F2-A5E9-8DD055C624FA}"/>
    <dgm:cxn modelId="{89C097BE-A753-488D-83C9-E1353761B61B}" type="presOf" srcId="{8A62AD0D-5E47-4A41-B3CC-D8F9B3D2CB92}" destId="{DC67075A-4DD8-4FE8-B180-2846368EE238}" srcOrd="0" destOrd="0" presId="urn:microsoft.com/office/officeart/2005/8/layout/cycle1"/>
    <dgm:cxn modelId="{353F41BF-3138-4B79-9FE8-795A152E0F5D}" type="presOf" srcId="{C74CC4F3-4B46-41E8-BE89-1809120DC73D}" destId="{313E1B71-8D3D-4343-83A8-4B03D9DCB8B4}" srcOrd="0" destOrd="0" presId="urn:microsoft.com/office/officeart/2005/8/layout/cycle1"/>
    <dgm:cxn modelId="{65AAD2C4-39C4-475F-845B-8B77754F1392}" srcId="{E399215C-EA78-43B7-8E1F-38536B4755A4}" destId="{578835A2-4648-4AC2-91EE-48E0D180324C}" srcOrd="2" destOrd="0" parTransId="{5EE60DBE-70AD-4A78-8B52-23E030BEC8C5}" sibTransId="{44FDE65C-6A9D-46AF-92A2-8AC8A4930DAB}"/>
    <dgm:cxn modelId="{AAEF59CA-4648-4BC5-A898-5A5F2AF0BC9D}" srcId="{E399215C-EA78-43B7-8E1F-38536B4755A4}" destId="{C74CC4F3-4B46-41E8-BE89-1809120DC73D}" srcOrd="3" destOrd="0" parTransId="{CBF3456E-18B5-40AF-965E-2C5F3FA9A800}" sibTransId="{8FBA166C-4D32-44C4-8BB6-651761FA98CF}"/>
    <dgm:cxn modelId="{BA1132CD-C0B4-4B59-9F4C-E27729BA41A5}" type="presOf" srcId="{DFE6AFED-DB04-40C8-8677-A0FDEEB6DA67}" destId="{65BAD1F2-B4F7-4CA1-98C3-C6E5C4151DBD}" srcOrd="0" destOrd="0" presId="urn:microsoft.com/office/officeart/2005/8/layout/cycle1"/>
    <dgm:cxn modelId="{003075D3-21A7-46CB-82D9-30D5A08C7288}" srcId="{E399215C-EA78-43B7-8E1F-38536B4755A4}" destId="{B9716586-83A1-4A65-B05E-F87E040FB03F}" srcOrd="1" destOrd="0" parTransId="{EC32EB8D-3095-42FA-A479-48880173FC87}" sibTransId="{8E9CE2E4-DE59-4A8C-B6E3-7D013ACEA563}"/>
    <dgm:cxn modelId="{1331D8D5-D260-4EE8-82E5-A431DF06D501}" type="presOf" srcId="{EE3430AA-DB40-46F2-A5E9-8DD055C624FA}" destId="{0F4B05CF-F892-4FF9-B26A-8D818CE837B5}" srcOrd="0" destOrd="0" presId="urn:microsoft.com/office/officeart/2005/8/layout/cycle1"/>
    <dgm:cxn modelId="{D5D90FF4-E321-44DC-ADA4-EC6C6B8C89DF}" srcId="{E399215C-EA78-43B7-8E1F-38536B4755A4}" destId="{541ABD43-2070-4A32-BAE5-3B6F89418326}" srcOrd="4" destOrd="0" parTransId="{43181FEF-89DD-4406-8DB6-9275C7256A32}" sibTransId="{8A62AD0D-5E47-4A41-B3CC-D8F9B3D2CB92}"/>
    <dgm:cxn modelId="{741BB806-D305-4704-9854-BF484BE1C9F2}" type="presParOf" srcId="{06BBE3F2-5A36-4497-AF84-EB8134923648}" destId="{F632224F-90C4-497E-A408-C2AB000E3487}" srcOrd="0" destOrd="0" presId="urn:microsoft.com/office/officeart/2005/8/layout/cycle1"/>
    <dgm:cxn modelId="{D2762F76-FC9F-4FEF-AD0B-0D2E838C6907}" type="presParOf" srcId="{06BBE3F2-5A36-4497-AF84-EB8134923648}" destId="{65BAD1F2-B4F7-4CA1-98C3-C6E5C4151DBD}" srcOrd="1" destOrd="0" presId="urn:microsoft.com/office/officeart/2005/8/layout/cycle1"/>
    <dgm:cxn modelId="{D96EFC04-491C-4482-8AF0-378AD7D23A86}" type="presParOf" srcId="{06BBE3F2-5A36-4497-AF84-EB8134923648}" destId="{0F4B05CF-F892-4FF9-B26A-8D818CE837B5}" srcOrd="2" destOrd="0" presId="urn:microsoft.com/office/officeart/2005/8/layout/cycle1"/>
    <dgm:cxn modelId="{DDD1A632-DD5F-4694-9388-A98425384958}" type="presParOf" srcId="{06BBE3F2-5A36-4497-AF84-EB8134923648}" destId="{D8EE9E11-A2CF-4A7A-BD92-2DAF0EE7BA75}" srcOrd="3" destOrd="0" presId="urn:microsoft.com/office/officeart/2005/8/layout/cycle1"/>
    <dgm:cxn modelId="{151D628A-B16E-4E65-B658-C171EA298796}" type="presParOf" srcId="{06BBE3F2-5A36-4497-AF84-EB8134923648}" destId="{C22570FB-C85C-45C1-9AE2-E6EC6026CC8A}" srcOrd="4" destOrd="0" presId="urn:microsoft.com/office/officeart/2005/8/layout/cycle1"/>
    <dgm:cxn modelId="{52EB80C2-41B0-429D-9925-1C07781693FD}" type="presParOf" srcId="{06BBE3F2-5A36-4497-AF84-EB8134923648}" destId="{45956380-96A7-4E18-BDBA-456FD109518A}" srcOrd="5" destOrd="0" presId="urn:microsoft.com/office/officeart/2005/8/layout/cycle1"/>
    <dgm:cxn modelId="{D2BAD8F5-37C2-468F-A6ED-97967B12C3D7}" type="presParOf" srcId="{06BBE3F2-5A36-4497-AF84-EB8134923648}" destId="{588090A0-CFD9-4CEB-96D5-F1811425E45D}" srcOrd="6" destOrd="0" presId="urn:microsoft.com/office/officeart/2005/8/layout/cycle1"/>
    <dgm:cxn modelId="{E315D9C5-2E6F-4FB0-BFE1-7F184915B6D0}" type="presParOf" srcId="{06BBE3F2-5A36-4497-AF84-EB8134923648}" destId="{BF27769D-7303-4F1C-B1D8-58B50EEEC5C8}" srcOrd="7" destOrd="0" presId="urn:microsoft.com/office/officeart/2005/8/layout/cycle1"/>
    <dgm:cxn modelId="{2E97E272-2409-417B-90CD-8AAC8A105AB8}" type="presParOf" srcId="{06BBE3F2-5A36-4497-AF84-EB8134923648}" destId="{42EE190D-7B2A-4211-80C6-A899709769F6}" srcOrd="8" destOrd="0" presId="urn:microsoft.com/office/officeart/2005/8/layout/cycle1"/>
    <dgm:cxn modelId="{5F7AF958-DD4D-41BA-A26F-C1F0B2FF6BEB}" type="presParOf" srcId="{06BBE3F2-5A36-4497-AF84-EB8134923648}" destId="{A849AB6F-DC35-4C5E-9FC6-FC628BA21CF7}" srcOrd="9" destOrd="0" presId="urn:microsoft.com/office/officeart/2005/8/layout/cycle1"/>
    <dgm:cxn modelId="{06E8207A-E511-4E79-8B7E-F519F5C8D821}" type="presParOf" srcId="{06BBE3F2-5A36-4497-AF84-EB8134923648}" destId="{313E1B71-8D3D-4343-83A8-4B03D9DCB8B4}" srcOrd="10" destOrd="0" presId="urn:microsoft.com/office/officeart/2005/8/layout/cycle1"/>
    <dgm:cxn modelId="{052DD5F6-9E5F-4641-8DCD-C4BB9D148351}" type="presParOf" srcId="{06BBE3F2-5A36-4497-AF84-EB8134923648}" destId="{F7025CB1-1D1E-4C59-8793-1E355BD7C3A4}" srcOrd="11" destOrd="0" presId="urn:microsoft.com/office/officeart/2005/8/layout/cycle1"/>
    <dgm:cxn modelId="{355321B2-5321-4E97-874A-E6088885BC76}" type="presParOf" srcId="{06BBE3F2-5A36-4497-AF84-EB8134923648}" destId="{7593E7AB-4B28-4B7D-9759-B0C061A082B8}" srcOrd="12" destOrd="0" presId="urn:microsoft.com/office/officeart/2005/8/layout/cycle1"/>
    <dgm:cxn modelId="{68DFCE4F-5F9C-4179-BCDE-D6FD5D55796C}" type="presParOf" srcId="{06BBE3F2-5A36-4497-AF84-EB8134923648}" destId="{B4669456-6E56-4F8A-B444-0A75EC1872AC}" srcOrd="13" destOrd="0" presId="urn:microsoft.com/office/officeart/2005/8/layout/cycle1"/>
    <dgm:cxn modelId="{367A7C66-34E1-45DD-94A2-C5CA931F3486}" type="presParOf" srcId="{06BBE3F2-5A36-4497-AF84-EB8134923648}" destId="{DC67075A-4DD8-4FE8-B180-2846368EE238}" srcOrd="14" destOrd="0" presId="urn:microsoft.com/office/officeart/2005/8/layout/cycle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3AD14-FF23-447F-A6F7-81070CED9C71}">
      <dsp:nvSpPr>
        <dsp:cNvPr id="0" name=""/>
        <dsp:cNvSpPr/>
      </dsp:nvSpPr>
      <dsp:spPr>
        <a:xfrm>
          <a:off x="0" y="0"/>
          <a:ext cx="10753574" cy="163461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Colonial Pipeline RW &amp; Exfil Attack (</a:t>
          </a:r>
          <a:r>
            <a:rPr lang="en-US" sz="2200" kern="1200" dirty="0" err="1"/>
            <a:t>DoubleDip</a:t>
          </a:r>
          <a:r>
            <a:rPr lang="en-US" sz="2200" kern="1200" dirty="0"/>
            <a:t>)</a:t>
          </a:r>
        </a:p>
        <a:p>
          <a:pPr marL="171450" lvl="1" indent="-171450" algn="l" defTabSz="755650">
            <a:lnSpc>
              <a:spcPct val="90000"/>
            </a:lnSpc>
            <a:spcBef>
              <a:spcPct val="0"/>
            </a:spcBef>
            <a:spcAft>
              <a:spcPct val="15000"/>
            </a:spcAft>
            <a:buChar char="•"/>
          </a:pPr>
          <a:r>
            <a:rPr lang="en-US" sz="1700" kern="1200" dirty="0"/>
            <a:t>5000 Mile Pipeline, 100s of Remote Valves, 200 M</a:t>
          </a:r>
          <a14:m xmlns:a14="http://schemas.microsoft.com/office/drawing/2010/main">
            <m:oMath xmlns:m="http://schemas.openxmlformats.org/officeDocument/2006/math">
              <m:sSup>
                <m:sSupPr>
                  <m:ctrlPr>
                    <a:rPr lang="en-US" sz="1700" i="1" kern="1200" smtClean="0">
                      <a:latin typeface="Cambria Math" panose="02040503050406030204" pitchFamily="18" charset="0"/>
                    </a:rPr>
                  </m:ctrlPr>
                </m:sSupPr>
                <m:e>
                  <m:r>
                    <a:rPr lang="en-US" sz="1700" b="0" i="1" kern="1200" smtClean="0">
                      <a:latin typeface="Cambria Math" panose="02040503050406030204" pitchFamily="18" charset="0"/>
                    </a:rPr>
                    <m:t>𝑓𝑡</m:t>
                  </m:r>
                </m:e>
                <m:sup>
                  <m:r>
                    <a:rPr lang="en-US" sz="1700" b="0" i="1" kern="1200" smtClean="0">
                      <a:latin typeface="Cambria Math" panose="02040503050406030204" pitchFamily="18" charset="0"/>
                    </a:rPr>
                    <m:t>3</m:t>
                  </m:r>
                </m:sup>
              </m:sSup>
            </m:oMath>
          </a14:m>
          <a:r>
            <a:rPr lang="en-US" sz="1700" kern="1200" dirty="0">
              <a:effectLst>
                <a:outerShdw blurRad="38100" dist="38100" dir="2700000" algn="tl">
                  <a:srgbClr val="000000">
                    <a:alpha val="43137"/>
                  </a:srgbClr>
                </a:outerShdw>
              </a:effectLst>
            </a:rPr>
            <a:t>, $5M Ransom, $$$ Business Impact… </a:t>
          </a:r>
        </a:p>
        <a:p>
          <a:pPr marL="171450" lvl="1" indent="-171450" algn="l" defTabSz="755650">
            <a:lnSpc>
              <a:spcPct val="90000"/>
            </a:lnSpc>
            <a:spcBef>
              <a:spcPct val="0"/>
            </a:spcBef>
            <a:spcAft>
              <a:spcPct val="15000"/>
            </a:spcAft>
            <a:buChar char="•"/>
          </a:pPr>
          <a:r>
            <a:rPr lang="en-US" sz="1700" kern="1200" dirty="0"/>
            <a:t>400,000 Pipeline mile potentially vulnerable. $$$$ Threat is orders of magnitude larger in just pipeline control, availability, safety</a:t>
          </a:r>
        </a:p>
        <a:p>
          <a:pPr marL="171450" lvl="1" indent="-171450" algn="l" defTabSz="755650">
            <a:lnSpc>
              <a:spcPct val="90000"/>
            </a:lnSpc>
            <a:spcBef>
              <a:spcPct val="0"/>
            </a:spcBef>
            <a:spcAft>
              <a:spcPct val="15000"/>
            </a:spcAft>
            <a:buChar char="•"/>
          </a:pPr>
          <a:r>
            <a:rPr lang="en-US" sz="1700" kern="1200" dirty="0">
              <a:effectLst>
                <a:outerShdw blurRad="38100" dist="38100" dir="2700000" algn="tl">
                  <a:srgbClr val="000000">
                    <a:alpha val="43137"/>
                  </a:srgbClr>
                </a:outerShdw>
              </a:effectLst>
            </a:rPr>
            <a:t>$$$$$ Remediation – eDesign, Replacement , </a:t>
          </a:r>
          <a:r>
            <a:rPr lang="en-US" sz="1700" kern="1200" dirty="0" err="1">
              <a:effectLst>
                <a:outerShdw blurRad="38100" dist="38100" dir="2700000" algn="tl">
                  <a:srgbClr val="000000">
                    <a:alpha val="43137"/>
                  </a:srgbClr>
                </a:outerShdw>
              </a:effectLst>
            </a:rPr>
            <a:t>OpEx</a:t>
          </a:r>
          <a:r>
            <a:rPr lang="en-US" sz="1700" kern="1200" dirty="0">
              <a:effectLst>
                <a:outerShdw blurRad="38100" dist="38100" dir="2700000" algn="tl">
                  <a:srgbClr val="000000">
                    <a:alpha val="43137"/>
                  </a:srgbClr>
                </a:outerShdw>
              </a:effectLst>
            </a:rPr>
            <a:t>++, Reg, …</a:t>
          </a:r>
          <a:endParaRPr lang="en-US" sz="1700" kern="1200" dirty="0"/>
        </a:p>
      </dsp:txBody>
      <dsp:txXfrm>
        <a:off x="2314176" y="0"/>
        <a:ext cx="8439397" cy="1634619"/>
      </dsp:txXfrm>
    </dsp:sp>
    <dsp:sp modelId="{D6C5FF65-1047-4792-9FFE-1573DCD6E647}">
      <dsp:nvSpPr>
        <dsp:cNvPr id="0" name=""/>
        <dsp:cNvSpPr/>
      </dsp:nvSpPr>
      <dsp:spPr>
        <a:xfrm>
          <a:off x="163461" y="163462"/>
          <a:ext cx="2150714" cy="1307695"/>
        </a:xfrm>
        <a:prstGeom prst="roundRect">
          <a:avLst>
            <a:gd name="adj" fmla="val 10000"/>
          </a:avLst>
        </a:prstGeom>
        <a:blipFill rotWithShape="1">
          <a:blip xmlns:r="http://schemas.openxmlformats.org/officeDocument/2006/relationships" r:embed="rId1"/>
          <a:srcRect/>
          <a:stretch>
            <a:fillRect l="-4000" r="-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CF87C6-FE39-4AAF-B964-B2D2815EE5E4}">
      <dsp:nvSpPr>
        <dsp:cNvPr id="0" name=""/>
        <dsp:cNvSpPr/>
      </dsp:nvSpPr>
      <dsp:spPr>
        <a:xfrm>
          <a:off x="0" y="1798081"/>
          <a:ext cx="10753574" cy="163461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err="1"/>
            <a:t>SunBurst</a:t>
          </a:r>
          <a:r>
            <a:rPr lang="en-US" sz="2200" kern="1200" dirty="0"/>
            <a:t> (</a:t>
          </a:r>
          <a:r>
            <a:rPr lang="en-US" sz="2200" kern="1200" dirty="0" err="1"/>
            <a:t>Solarigate</a:t>
          </a:r>
          <a:r>
            <a:rPr lang="en-US" sz="2200" kern="1200" dirty="0"/>
            <a:t>) Supply Chain Attack</a:t>
          </a:r>
        </a:p>
        <a:p>
          <a:pPr marL="171450" lvl="1" indent="-171450" algn="l" defTabSz="755650">
            <a:lnSpc>
              <a:spcPct val="90000"/>
            </a:lnSpc>
            <a:spcBef>
              <a:spcPct val="0"/>
            </a:spcBef>
            <a:spcAft>
              <a:spcPct val="15000"/>
            </a:spcAft>
            <a:buChar char="•"/>
          </a:pPr>
          <a:r>
            <a:rPr lang="en-US" sz="1700" kern="1200" dirty="0"/>
            <a:t>Undetected for 15 Months (despite 18K Security Portfolios &amp; Teams) </a:t>
          </a:r>
        </a:p>
        <a:p>
          <a:pPr marL="171450" lvl="1" indent="-171450" algn="l" defTabSz="755650">
            <a:lnSpc>
              <a:spcPct val="90000"/>
            </a:lnSpc>
            <a:spcBef>
              <a:spcPct val="0"/>
            </a:spcBef>
            <a:spcAft>
              <a:spcPct val="15000"/>
            </a:spcAft>
            <a:buChar char="•"/>
          </a:pPr>
          <a:r>
            <a:rPr lang="en-US" sz="1700" kern="1200" dirty="0"/>
            <a:t>Injected into the DevOps cycle, Global Sourcing (Bulgaria),  Inadequate curation/testing/isolation …</a:t>
          </a:r>
        </a:p>
        <a:p>
          <a:pPr marL="171450" lvl="1" indent="-171450" algn="l" defTabSz="755650">
            <a:lnSpc>
              <a:spcPct val="90000"/>
            </a:lnSpc>
            <a:spcBef>
              <a:spcPct val="0"/>
            </a:spcBef>
            <a:spcAft>
              <a:spcPct val="15000"/>
            </a:spcAft>
            <a:buChar char="•"/>
          </a:pPr>
          <a:r>
            <a:rPr lang="en-US" sz="1700" kern="1200" dirty="0"/>
            <a:t>Triggering standards, regulatory and procurement response  (see WH EO)</a:t>
          </a:r>
        </a:p>
      </dsp:txBody>
      <dsp:txXfrm>
        <a:off x="2314176" y="1798081"/>
        <a:ext cx="8439397" cy="1634619"/>
      </dsp:txXfrm>
    </dsp:sp>
    <dsp:sp modelId="{F3A9CF9B-7214-4157-9550-1957C156A179}">
      <dsp:nvSpPr>
        <dsp:cNvPr id="0" name=""/>
        <dsp:cNvSpPr/>
      </dsp:nvSpPr>
      <dsp:spPr>
        <a:xfrm>
          <a:off x="163461" y="1961543"/>
          <a:ext cx="2150714" cy="1307695"/>
        </a:xfrm>
        <a:prstGeom prst="roundRect">
          <a:avLst>
            <a:gd name="adj" fmla="val 10000"/>
          </a:avLst>
        </a:prstGeom>
        <a:blipFill rotWithShape="1">
          <a:blip xmlns:r="http://schemas.openxmlformats.org/officeDocument/2006/relationships" r:embed="rId2"/>
          <a:srcRect/>
          <a:stretch>
            <a:fillRect l="-6000" r="-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4BCDA0-1023-4A6E-8D20-1C2D6C47BC6D}">
      <dsp:nvSpPr>
        <dsp:cNvPr id="0" name=""/>
        <dsp:cNvSpPr/>
      </dsp:nvSpPr>
      <dsp:spPr>
        <a:xfrm>
          <a:off x="0" y="3596163"/>
          <a:ext cx="10753574" cy="1634619"/>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err="1"/>
            <a:t>CodeCov</a:t>
          </a:r>
          <a:r>
            <a:rPr lang="en-US" sz="2200" kern="1200" dirty="0"/>
            <a:t> Supply Chain Attack </a:t>
          </a:r>
        </a:p>
        <a:p>
          <a:pPr marL="171450" lvl="1" indent="-171450" algn="l" defTabSz="755650">
            <a:lnSpc>
              <a:spcPct val="90000"/>
            </a:lnSpc>
            <a:spcBef>
              <a:spcPct val="0"/>
            </a:spcBef>
            <a:spcAft>
              <a:spcPct val="15000"/>
            </a:spcAft>
            <a:buChar char="•"/>
          </a:pPr>
          <a:r>
            <a:rPr lang="en-US" sz="1700" kern="1200" dirty="0"/>
            <a:t>Any credentials, tokens, or keys passed to Continuous Integration runner</a:t>
          </a:r>
        </a:p>
        <a:p>
          <a:pPr marL="171450" lvl="1" indent="-171450" algn="l" defTabSz="755650">
            <a:lnSpc>
              <a:spcPct val="90000"/>
            </a:lnSpc>
            <a:spcBef>
              <a:spcPct val="0"/>
            </a:spcBef>
            <a:spcAft>
              <a:spcPct val="15000"/>
            </a:spcAft>
            <a:buChar char="•"/>
          </a:pPr>
          <a:r>
            <a:rPr lang="en-US" sz="1700" kern="1200" dirty="0"/>
            <a:t>Any services, data stores, and application code that could be accessed with these credentials, tokens, or keys </a:t>
          </a:r>
        </a:p>
        <a:p>
          <a:pPr marL="171450" lvl="1" indent="-171450" algn="l" defTabSz="755650">
            <a:lnSpc>
              <a:spcPct val="90000"/>
            </a:lnSpc>
            <a:spcBef>
              <a:spcPct val="0"/>
            </a:spcBef>
            <a:spcAft>
              <a:spcPct val="15000"/>
            </a:spcAft>
            <a:buChar char="•"/>
          </a:pPr>
          <a:r>
            <a:rPr lang="en-US" sz="1700" kern="1200" dirty="0"/>
            <a:t>19,000 Customers including IBM, HP, Atlassian, Rapid 7 … who are also participants in supply chains… downstream damage still being investigated.</a:t>
          </a:r>
        </a:p>
      </dsp:txBody>
      <dsp:txXfrm>
        <a:off x="2314176" y="3596163"/>
        <a:ext cx="8439397" cy="1634619"/>
      </dsp:txXfrm>
    </dsp:sp>
    <dsp:sp modelId="{4F0AF79D-C091-46C7-A42D-3C90917E2FF1}">
      <dsp:nvSpPr>
        <dsp:cNvPr id="0" name=""/>
        <dsp:cNvSpPr/>
      </dsp:nvSpPr>
      <dsp:spPr>
        <a:xfrm>
          <a:off x="163461" y="3759625"/>
          <a:ext cx="2150714" cy="1307695"/>
        </a:xfrm>
        <a:prstGeom prst="roundRect">
          <a:avLst>
            <a:gd name="adj" fmla="val 10000"/>
          </a:avLst>
        </a:prstGeom>
        <a:blipFill rotWithShape="1">
          <a:blip xmlns:r="http://schemas.openxmlformats.org/officeDocument/2006/relationships" r:embed="rId3"/>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BAD1F2-B4F7-4CA1-98C3-C6E5C4151DBD}">
      <dsp:nvSpPr>
        <dsp:cNvPr id="0" name=""/>
        <dsp:cNvSpPr/>
      </dsp:nvSpPr>
      <dsp:spPr>
        <a:xfrm>
          <a:off x="1645935" y="14344"/>
          <a:ext cx="481868" cy="48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Risk Appetite</a:t>
          </a:r>
        </a:p>
      </dsp:txBody>
      <dsp:txXfrm>
        <a:off x="1645935" y="14344"/>
        <a:ext cx="481868" cy="481868"/>
      </dsp:txXfrm>
    </dsp:sp>
    <dsp:sp modelId="{0F4B05CF-F892-4FF9-B26A-8D818CE837B5}">
      <dsp:nvSpPr>
        <dsp:cNvPr id="0" name=""/>
        <dsp:cNvSpPr/>
      </dsp:nvSpPr>
      <dsp:spPr>
        <a:xfrm>
          <a:off x="512785" y="450"/>
          <a:ext cx="1806186" cy="1806186"/>
        </a:xfrm>
        <a:prstGeom prst="circularArrow">
          <a:avLst>
            <a:gd name="adj1" fmla="val 5202"/>
            <a:gd name="adj2" fmla="val 336074"/>
            <a:gd name="adj3" fmla="val 21292587"/>
            <a:gd name="adj4" fmla="val 19766813"/>
            <a:gd name="adj5" fmla="val 6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2570FB-C85C-45C1-9AE2-E6EC6026CC8A}">
      <dsp:nvSpPr>
        <dsp:cNvPr id="0" name=""/>
        <dsp:cNvSpPr/>
      </dsp:nvSpPr>
      <dsp:spPr>
        <a:xfrm>
          <a:off x="1937024" y="910223"/>
          <a:ext cx="481868" cy="48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Classify</a:t>
          </a:r>
        </a:p>
      </dsp:txBody>
      <dsp:txXfrm>
        <a:off x="1937024" y="910223"/>
        <a:ext cx="481868" cy="481868"/>
      </dsp:txXfrm>
    </dsp:sp>
    <dsp:sp modelId="{45956380-96A7-4E18-BDBA-456FD109518A}">
      <dsp:nvSpPr>
        <dsp:cNvPr id="0" name=""/>
        <dsp:cNvSpPr/>
      </dsp:nvSpPr>
      <dsp:spPr>
        <a:xfrm>
          <a:off x="512785" y="450"/>
          <a:ext cx="1806186" cy="1806186"/>
        </a:xfrm>
        <a:prstGeom prst="circularArrow">
          <a:avLst>
            <a:gd name="adj1" fmla="val 5202"/>
            <a:gd name="adj2" fmla="val 336074"/>
            <a:gd name="adj3" fmla="val 4014019"/>
            <a:gd name="adj4" fmla="val 2254056"/>
            <a:gd name="adj5" fmla="val 6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27769D-7303-4F1C-B1D8-58B50EEEC5C8}">
      <dsp:nvSpPr>
        <dsp:cNvPr id="0" name=""/>
        <dsp:cNvSpPr/>
      </dsp:nvSpPr>
      <dsp:spPr>
        <a:xfrm>
          <a:off x="1174944" y="1463907"/>
          <a:ext cx="481868" cy="48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Monitor</a:t>
          </a:r>
        </a:p>
      </dsp:txBody>
      <dsp:txXfrm>
        <a:off x="1174944" y="1463907"/>
        <a:ext cx="481868" cy="481868"/>
      </dsp:txXfrm>
    </dsp:sp>
    <dsp:sp modelId="{42EE190D-7B2A-4211-80C6-A899709769F6}">
      <dsp:nvSpPr>
        <dsp:cNvPr id="0" name=""/>
        <dsp:cNvSpPr/>
      </dsp:nvSpPr>
      <dsp:spPr>
        <a:xfrm>
          <a:off x="512785" y="450"/>
          <a:ext cx="1806186" cy="1806186"/>
        </a:xfrm>
        <a:prstGeom prst="circularArrow">
          <a:avLst>
            <a:gd name="adj1" fmla="val 5202"/>
            <a:gd name="adj2" fmla="val 336074"/>
            <a:gd name="adj3" fmla="val 8209870"/>
            <a:gd name="adj4" fmla="val 6449907"/>
            <a:gd name="adj5" fmla="val 6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3E1B71-8D3D-4343-83A8-4B03D9DCB8B4}">
      <dsp:nvSpPr>
        <dsp:cNvPr id="0" name=""/>
        <dsp:cNvSpPr/>
      </dsp:nvSpPr>
      <dsp:spPr>
        <a:xfrm>
          <a:off x="412864" y="910223"/>
          <a:ext cx="481868" cy="48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Assess</a:t>
          </a:r>
        </a:p>
      </dsp:txBody>
      <dsp:txXfrm>
        <a:off x="412864" y="910223"/>
        <a:ext cx="481868" cy="481868"/>
      </dsp:txXfrm>
    </dsp:sp>
    <dsp:sp modelId="{F7025CB1-1D1E-4C59-8793-1E355BD7C3A4}">
      <dsp:nvSpPr>
        <dsp:cNvPr id="0" name=""/>
        <dsp:cNvSpPr/>
      </dsp:nvSpPr>
      <dsp:spPr>
        <a:xfrm>
          <a:off x="512785" y="450"/>
          <a:ext cx="1806186" cy="1806186"/>
        </a:xfrm>
        <a:prstGeom prst="circularArrow">
          <a:avLst>
            <a:gd name="adj1" fmla="val 5202"/>
            <a:gd name="adj2" fmla="val 336074"/>
            <a:gd name="adj3" fmla="val 12297113"/>
            <a:gd name="adj4" fmla="val 10771340"/>
            <a:gd name="adj5" fmla="val 6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669456-6E56-4F8A-B444-0A75EC1872AC}">
      <dsp:nvSpPr>
        <dsp:cNvPr id="0" name=""/>
        <dsp:cNvSpPr/>
      </dsp:nvSpPr>
      <dsp:spPr>
        <a:xfrm>
          <a:off x="703953" y="14344"/>
          <a:ext cx="481868" cy="48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Mitigate</a:t>
          </a:r>
        </a:p>
      </dsp:txBody>
      <dsp:txXfrm>
        <a:off x="703953" y="14344"/>
        <a:ext cx="481868" cy="481868"/>
      </dsp:txXfrm>
    </dsp:sp>
    <dsp:sp modelId="{DC67075A-4DD8-4FE8-B180-2846368EE238}">
      <dsp:nvSpPr>
        <dsp:cNvPr id="0" name=""/>
        <dsp:cNvSpPr/>
      </dsp:nvSpPr>
      <dsp:spPr>
        <a:xfrm>
          <a:off x="512785" y="450"/>
          <a:ext cx="1806186" cy="1806186"/>
        </a:xfrm>
        <a:prstGeom prst="circularArrow">
          <a:avLst>
            <a:gd name="adj1" fmla="val 5202"/>
            <a:gd name="adj2" fmla="val 336074"/>
            <a:gd name="adj3" fmla="val 16865010"/>
            <a:gd name="adj4" fmla="val 15198916"/>
            <a:gd name="adj5" fmla="val 6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BAD1F2-B4F7-4CA1-98C3-C6E5C4151DBD}">
      <dsp:nvSpPr>
        <dsp:cNvPr id="0" name=""/>
        <dsp:cNvSpPr/>
      </dsp:nvSpPr>
      <dsp:spPr>
        <a:xfrm>
          <a:off x="1645935" y="14344"/>
          <a:ext cx="481868" cy="48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Monitor</a:t>
          </a:r>
        </a:p>
      </dsp:txBody>
      <dsp:txXfrm>
        <a:off x="1645935" y="14344"/>
        <a:ext cx="481868" cy="481868"/>
      </dsp:txXfrm>
    </dsp:sp>
    <dsp:sp modelId="{0F4B05CF-F892-4FF9-B26A-8D818CE837B5}">
      <dsp:nvSpPr>
        <dsp:cNvPr id="0" name=""/>
        <dsp:cNvSpPr/>
      </dsp:nvSpPr>
      <dsp:spPr>
        <a:xfrm>
          <a:off x="512785" y="450"/>
          <a:ext cx="1806186" cy="1806186"/>
        </a:xfrm>
        <a:prstGeom prst="circularArrow">
          <a:avLst>
            <a:gd name="adj1" fmla="val 5202"/>
            <a:gd name="adj2" fmla="val 336074"/>
            <a:gd name="adj3" fmla="val 21292587"/>
            <a:gd name="adj4" fmla="val 19766813"/>
            <a:gd name="adj5" fmla="val 6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2570FB-C85C-45C1-9AE2-E6EC6026CC8A}">
      <dsp:nvSpPr>
        <dsp:cNvPr id="0" name=""/>
        <dsp:cNvSpPr/>
      </dsp:nvSpPr>
      <dsp:spPr>
        <a:xfrm>
          <a:off x="1937024" y="910223"/>
          <a:ext cx="481868" cy="48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Triage</a:t>
          </a:r>
        </a:p>
      </dsp:txBody>
      <dsp:txXfrm>
        <a:off x="1937024" y="910223"/>
        <a:ext cx="481868" cy="481868"/>
      </dsp:txXfrm>
    </dsp:sp>
    <dsp:sp modelId="{45956380-96A7-4E18-BDBA-456FD109518A}">
      <dsp:nvSpPr>
        <dsp:cNvPr id="0" name=""/>
        <dsp:cNvSpPr/>
      </dsp:nvSpPr>
      <dsp:spPr>
        <a:xfrm>
          <a:off x="512785" y="450"/>
          <a:ext cx="1806186" cy="1806186"/>
        </a:xfrm>
        <a:prstGeom prst="circularArrow">
          <a:avLst>
            <a:gd name="adj1" fmla="val 5202"/>
            <a:gd name="adj2" fmla="val 336074"/>
            <a:gd name="adj3" fmla="val 4014019"/>
            <a:gd name="adj4" fmla="val 2254056"/>
            <a:gd name="adj5" fmla="val 6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27769D-7303-4F1C-B1D8-58B50EEEC5C8}">
      <dsp:nvSpPr>
        <dsp:cNvPr id="0" name=""/>
        <dsp:cNvSpPr/>
      </dsp:nvSpPr>
      <dsp:spPr>
        <a:xfrm>
          <a:off x="1174944" y="1463907"/>
          <a:ext cx="481868" cy="48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Analyze</a:t>
          </a:r>
        </a:p>
      </dsp:txBody>
      <dsp:txXfrm>
        <a:off x="1174944" y="1463907"/>
        <a:ext cx="481868" cy="481868"/>
      </dsp:txXfrm>
    </dsp:sp>
    <dsp:sp modelId="{42EE190D-7B2A-4211-80C6-A899709769F6}">
      <dsp:nvSpPr>
        <dsp:cNvPr id="0" name=""/>
        <dsp:cNvSpPr/>
      </dsp:nvSpPr>
      <dsp:spPr>
        <a:xfrm>
          <a:off x="512785" y="450"/>
          <a:ext cx="1806186" cy="1806186"/>
        </a:xfrm>
        <a:prstGeom prst="circularArrow">
          <a:avLst>
            <a:gd name="adj1" fmla="val 5202"/>
            <a:gd name="adj2" fmla="val 336074"/>
            <a:gd name="adj3" fmla="val 8209870"/>
            <a:gd name="adj4" fmla="val 6449907"/>
            <a:gd name="adj5" fmla="val 6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3E1B71-8D3D-4343-83A8-4B03D9DCB8B4}">
      <dsp:nvSpPr>
        <dsp:cNvPr id="0" name=""/>
        <dsp:cNvSpPr/>
      </dsp:nvSpPr>
      <dsp:spPr>
        <a:xfrm>
          <a:off x="412864" y="910223"/>
          <a:ext cx="481868" cy="48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Optimize</a:t>
          </a:r>
        </a:p>
      </dsp:txBody>
      <dsp:txXfrm>
        <a:off x="412864" y="910223"/>
        <a:ext cx="481868" cy="481868"/>
      </dsp:txXfrm>
    </dsp:sp>
    <dsp:sp modelId="{F7025CB1-1D1E-4C59-8793-1E355BD7C3A4}">
      <dsp:nvSpPr>
        <dsp:cNvPr id="0" name=""/>
        <dsp:cNvSpPr/>
      </dsp:nvSpPr>
      <dsp:spPr>
        <a:xfrm>
          <a:off x="512785" y="450"/>
          <a:ext cx="1806186" cy="1806186"/>
        </a:xfrm>
        <a:prstGeom prst="circularArrow">
          <a:avLst>
            <a:gd name="adj1" fmla="val 5202"/>
            <a:gd name="adj2" fmla="val 336074"/>
            <a:gd name="adj3" fmla="val 12297113"/>
            <a:gd name="adj4" fmla="val 10771340"/>
            <a:gd name="adj5" fmla="val 6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669456-6E56-4F8A-B444-0A75EC1872AC}">
      <dsp:nvSpPr>
        <dsp:cNvPr id="0" name=""/>
        <dsp:cNvSpPr/>
      </dsp:nvSpPr>
      <dsp:spPr>
        <a:xfrm>
          <a:off x="703953" y="14344"/>
          <a:ext cx="481868" cy="48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Deploy</a:t>
          </a:r>
        </a:p>
      </dsp:txBody>
      <dsp:txXfrm>
        <a:off x="703953" y="14344"/>
        <a:ext cx="481868" cy="481868"/>
      </dsp:txXfrm>
    </dsp:sp>
    <dsp:sp modelId="{DC67075A-4DD8-4FE8-B180-2846368EE238}">
      <dsp:nvSpPr>
        <dsp:cNvPr id="0" name=""/>
        <dsp:cNvSpPr/>
      </dsp:nvSpPr>
      <dsp:spPr>
        <a:xfrm>
          <a:off x="512785" y="450"/>
          <a:ext cx="1806186" cy="1806186"/>
        </a:xfrm>
        <a:prstGeom prst="circularArrow">
          <a:avLst>
            <a:gd name="adj1" fmla="val 5202"/>
            <a:gd name="adj2" fmla="val 336074"/>
            <a:gd name="adj3" fmla="val 16865010"/>
            <a:gd name="adj4" fmla="val 15198916"/>
            <a:gd name="adj5" fmla="val 6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BAD1F2-B4F7-4CA1-98C3-C6E5C4151DBD}">
      <dsp:nvSpPr>
        <dsp:cNvPr id="0" name=""/>
        <dsp:cNvSpPr/>
      </dsp:nvSpPr>
      <dsp:spPr>
        <a:xfrm>
          <a:off x="1645935" y="14344"/>
          <a:ext cx="481868" cy="48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Risk Appetite</a:t>
          </a:r>
        </a:p>
      </dsp:txBody>
      <dsp:txXfrm>
        <a:off x="1645935" y="14344"/>
        <a:ext cx="481868" cy="481868"/>
      </dsp:txXfrm>
    </dsp:sp>
    <dsp:sp modelId="{0F4B05CF-F892-4FF9-B26A-8D818CE837B5}">
      <dsp:nvSpPr>
        <dsp:cNvPr id="0" name=""/>
        <dsp:cNvSpPr/>
      </dsp:nvSpPr>
      <dsp:spPr>
        <a:xfrm>
          <a:off x="512785" y="450"/>
          <a:ext cx="1806186" cy="1806186"/>
        </a:xfrm>
        <a:prstGeom prst="circularArrow">
          <a:avLst>
            <a:gd name="adj1" fmla="val 5202"/>
            <a:gd name="adj2" fmla="val 336074"/>
            <a:gd name="adj3" fmla="val 21292587"/>
            <a:gd name="adj4" fmla="val 19766813"/>
            <a:gd name="adj5" fmla="val 6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2570FB-C85C-45C1-9AE2-E6EC6026CC8A}">
      <dsp:nvSpPr>
        <dsp:cNvPr id="0" name=""/>
        <dsp:cNvSpPr/>
      </dsp:nvSpPr>
      <dsp:spPr>
        <a:xfrm>
          <a:off x="1937024" y="910223"/>
          <a:ext cx="481868" cy="48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Classify</a:t>
          </a:r>
        </a:p>
      </dsp:txBody>
      <dsp:txXfrm>
        <a:off x="1937024" y="910223"/>
        <a:ext cx="481868" cy="481868"/>
      </dsp:txXfrm>
    </dsp:sp>
    <dsp:sp modelId="{45956380-96A7-4E18-BDBA-456FD109518A}">
      <dsp:nvSpPr>
        <dsp:cNvPr id="0" name=""/>
        <dsp:cNvSpPr/>
      </dsp:nvSpPr>
      <dsp:spPr>
        <a:xfrm>
          <a:off x="512785" y="450"/>
          <a:ext cx="1806186" cy="1806186"/>
        </a:xfrm>
        <a:prstGeom prst="circularArrow">
          <a:avLst>
            <a:gd name="adj1" fmla="val 5202"/>
            <a:gd name="adj2" fmla="val 336074"/>
            <a:gd name="adj3" fmla="val 4014019"/>
            <a:gd name="adj4" fmla="val 2254056"/>
            <a:gd name="adj5" fmla="val 6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27769D-7303-4F1C-B1D8-58B50EEEC5C8}">
      <dsp:nvSpPr>
        <dsp:cNvPr id="0" name=""/>
        <dsp:cNvSpPr/>
      </dsp:nvSpPr>
      <dsp:spPr>
        <a:xfrm>
          <a:off x="1174944" y="1463907"/>
          <a:ext cx="481868" cy="48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Monitor</a:t>
          </a:r>
        </a:p>
      </dsp:txBody>
      <dsp:txXfrm>
        <a:off x="1174944" y="1463907"/>
        <a:ext cx="481868" cy="481868"/>
      </dsp:txXfrm>
    </dsp:sp>
    <dsp:sp modelId="{42EE190D-7B2A-4211-80C6-A899709769F6}">
      <dsp:nvSpPr>
        <dsp:cNvPr id="0" name=""/>
        <dsp:cNvSpPr/>
      </dsp:nvSpPr>
      <dsp:spPr>
        <a:xfrm>
          <a:off x="512785" y="450"/>
          <a:ext cx="1806186" cy="1806186"/>
        </a:xfrm>
        <a:prstGeom prst="circularArrow">
          <a:avLst>
            <a:gd name="adj1" fmla="val 5202"/>
            <a:gd name="adj2" fmla="val 336074"/>
            <a:gd name="adj3" fmla="val 8209870"/>
            <a:gd name="adj4" fmla="val 6449907"/>
            <a:gd name="adj5" fmla="val 6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3E1B71-8D3D-4343-83A8-4B03D9DCB8B4}">
      <dsp:nvSpPr>
        <dsp:cNvPr id="0" name=""/>
        <dsp:cNvSpPr/>
      </dsp:nvSpPr>
      <dsp:spPr>
        <a:xfrm>
          <a:off x="412864" y="910223"/>
          <a:ext cx="481868" cy="48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Assess</a:t>
          </a:r>
        </a:p>
      </dsp:txBody>
      <dsp:txXfrm>
        <a:off x="412864" y="910223"/>
        <a:ext cx="481868" cy="481868"/>
      </dsp:txXfrm>
    </dsp:sp>
    <dsp:sp modelId="{F7025CB1-1D1E-4C59-8793-1E355BD7C3A4}">
      <dsp:nvSpPr>
        <dsp:cNvPr id="0" name=""/>
        <dsp:cNvSpPr/>
      </dsp:nvSpPr>
      <dsp:spPr>
        <a:xfrm>
          <a:off x="512785" y="450"/>
          <a:ext cx="1806186" cy="1806186"/>
        </a:xfrm>
        <a:prstGeom prst="circularArrow">
          <a:avLst>
            <a:gd name="adj1" fmla="val 5202"/>
            <a:gd name="adj2" fmla="val 336074"/>
            <a:gd name="adj3" fmla="val 12297113"/>
            <a:gd name="adj4" fmla="val 10771340"/>
            <a:gd name="adj5" fmla="val 6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669456-6E56-4F8A-B444-0A75EC1872AC}">
      <dsp:nvSpPr>
        <dsp:cNvPr id="0" name=""/>
        <dsp:cNvSpPr/>
      </dsp:nvSpPr>
      <dsp:spPr>
        <a:xfrm>
          <a:off x="703953" y="14344"/>
          <a:ext cx="481868" cy="48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Mitigate</a:t>
          </a:r>
        </a:p>
      </dsp:txBody>
      <dsp:txXfrm>
        <a:off x="703953" y="14344"/>
        <a:ext cx="481868" cy="481868"/>
      </dsp:txXfrm>
    </dsp:sp>
    <dsp:sp modelId="{DC67075A-4DD8-4FE8-B180-2846368EE238}">
      <dsp:nvSpPr>
        <dsp:cNvPr id="0" name=""/>
        <dsp:cNvSpPr/>
      </dsp:nvSpPr>
      <dsp:spPr>
        <a:xfrm>
          <a:off x="512785" y="450"/>
          <a:ext cx="1806186" cy="1806186"/>
        </a:xfrm>
        <a:prstGeom prst="circularArrow">
          <a:avLst>
            <a:gd name="adj1" fmla="val 5202"/>
            <a:gd name="adj2" fmla="val 336074"/>
            <a:gd name="adj3" fmla="val 16865010"/>
            <a:gd name="adj4" fmla="val 15198916"/>
            <a:gd name="adj5" fmla="val 6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BAD1F2-B4F7-4CA1-98C3-C6E5C4151DBD}">
      <dsp:nvSpPr>
        <dsp:cNvPr id="0" name=""/>
        <dsp:cNvSpPr/>
      </dsp:nvSpPr>
      <dsp:spPr>
        <a:xfrm>
          <a:off x="1645935" y="14344"/>
          <a:ext cx="481868" cy="48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Intel</a:t>
          </a:r>
        </a:p>
      </dsp:txBody>
      <dsp:txXfrm>
        <a:off x="1645935" y="14344"/>
        <a:ext cx="481868" cy="481868"/>
      </dsp:txXfrm>
    </dsp:sp>
    <dsp:sp modelId="{0F4B05CF-F892-4FF9-B26A-8D818CE837B5}">
      <dsp:nvSpPr>
        <dsp:cNvPr id="0" name=""/>
        <dsp:cNvSpPr/>
      </dsp:nvSpPr>
      <dsp:spPr>
        <a:xfrm>
          <a:off x="512785" y="450"/>
          <a:ext cx="1806186" cy="1806186"/>
        </a:xfrm>
        <a:prstGeom prst="circularArrow">
          <a:avLst>
            <a:gd name="adj1" fmla="val 5202"/>
            <a:gd name="adj2" fmla="val 336074"/>
            <a:gd name="adj3" fmla="val 21292587"/>
            <a:gd name="adj4" fmla="val 19766813"/>
            <a:gd name="adj5" fmla="val 6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2570FB-C85C-45C1-9AE2-E6EC6026CC8A}">
      <dsp:nvSpPr>
        <dsp:cNvPr id="0" name=""/>
        <dsp:cNvSpPr/>
      </dsp:nvSpPr>
      <dsp:spPr>
        <a:xfrm>
          <a:off x="1937024" y="910223"/>
          <a:ext cx="481868" cy="48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Monitor</a:t>
          </a:r>
        </a:p>
      </dsp:txBody>
      <dsp:txXfrm>
        <a:off x="1937024" y="910223"/>
        <a:ext cx="481868" cy="481868"/>
      </dsp:txXfrm>
    </dsp:sp>
    <dsp:sp modelId="{45956380-96A7-4E18-BDBA-456FD109518A}">
      <dsp:nvSpPr>
        <dsp:cNvPr id="0" name=""/>
        <dsp:cNvSpPr/>
      </dsp:nvSpPr>
      <dsp:spPr>
        <a:xfrm>
          <a:off x="512785" y="450"/>
          <a:ext cx="1806186" cy="1806186"/>
        </a:xfrm>
        <a:prstGeom prst="circularArrow">
          <a:avLst>
            <a:gd name="adj1" fmla="val 5202"/>
            <a:gd name="adj2" fmla="val 336074"/>
            <a:gd name="adj3" fmla="val 4014019"/>
            <a:gd name="adj4" fmla="val 2254056"/>
            <a:gd name="adj5" fmla="val 6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27769D-7303-4F1C-B1D8-58B50EEEC5C8}">
      <dsp:nvSpPr>
        <dsp:cNvPr id="0" name=""/>
        <dsp:cNvSpPr/>
      </dsp:nvSpPr>
      <dsp:spPr>
        <a:xfrm>
          <a:off x="1174944" y="1463907"/>
          <a:ext cx="481868" cy="48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Triage</a:t>
          </a:r>
        </a:p>
      </dsp:txBody>
      <dsp:txXfrm>
        <a:off x="1174944" y="1463907"/>
        <a:ext cx="481868" cy="481868"/>
      </dsp:txXfrm>
    </dsp:sp>
    <dsp:sp modelId="{42EE190D-7B2A-4211-80C6-A899709769F6}">
      <dsp:nvSpPr>
        <dsp:cNvPr id="0" name=""/>
        <dsp:cNvSpPr/>
      </dsp:nvSpPr>
      <dsp:spPr>
        <a:xfrm>
          <a:off x="512785" y="450"/>
          <a:ext cx="1806186" cy="1806186"/>
        </a:xfrm>
        <a:prstGeom prst="circularArrow">
          <a:avLst>
            <a:gd name="adj1" fmla="val 5202"/>
            <a:gd name="adj2" fmla="val 336074"/>
            <a:gd name="adj3" fmla="val 8209870"/>
            <a:gd name="adj4" fmla="val 6449907"/>
            <a:gd name="adj5" fmla="val 6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3E1B71-8D3D-4343-83A8-4B03D9DCB8B4}">
      <dsp:nvSpPr>
        <dsp:cNvPr id="0" name=""/>
        <dsp:cNvSpPr/>
      </dsp:nvSpPr>
      <dsp:spPr>
        <a:xfrm>
          <a:off x="412864" y="910223"/>
          <a:ext cx="481868" cy="48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Analyze</a:t>
          </a:r>
        </a:p>
      </dsp:txBody>
      <dsp:txXfrm>
        <a:off x="412864" y="910223"/>
        <a:ext cx="481868" cy="481868"/>
      </dsp:txXfrm>
    </dsp:sp>
    <dsp:sp modelId="{F7025CB1-1D1E-4C59-8793-1E355BD7C3A4}">
      <dsp:nvSpPr>
        <dsp:cNvPr id="0" name=""/>
        <dsp:cNvSpPr/>
      </dsp:nvSpPr>
      <dsp:spPr>
        <a:xfrm>
          <a:off x="512785" y="450"/>
          <a:ext cx="1806186" cy="1806186"/>
        </a:xfrm>
        <a:prstGeom prst="circularArrow">
          <a:avLst>
            <a:gd name="adj1" fmla="val 5202"/>
            <a:gd name="adj2" fmla="val 336074"/>
            <a:gd name="adj3" fmla="val 12297113"/>
            <a:gd name="adj4" fmla="val 10771340"/>
            <a:gd name="adj5" fmla="val 6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669456-6E56-4F8A-B444-0A75EC1872AC}">
      <dsp:nvSpPr>
        <dsp:cNvPr id="0" name=""/>
        <dsp:cNvSpPr/>
      </dsp:nvSpPr>
      <dsp:spPr>
        <a:xfrm>
          <a:off x="703953" y="14344"/>
          <a:ext cx="481868" cy="4818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Respond</a:t>
          </a:r>
        </a:p>
      </dsp:txBody>
      <dsp:txXfrm>
        <a:off x="703953" y="14344"/>
        <a:ext cx="481868" cy="481868"/>
      </dsp:txXfrm>
    </dsp:sp>
    <dsp:sp modelId="{DC67075A-4DD8-4FE8-B180-2846368EE238}">
      <dsp:nvSpPr>
        <dsp:cNvPr id="0" name=""/>
        <dsp:cNvSpPr/>
      </dsp:nvSpPr>
      <dsp:spPr>
        <a:xfrm>
          <a:off x="512785" y="450"/>
          <a:ext cx="1806186" cy="1806186"/>
        </a:xfrm>
        <a:prstGeom prst="circularArrow">
          <a:avLst>
            <a:gd name="adj1" fmla="val 5202"/>
            <a:gd name="adj2" fmla="val 336074"/>
            <a:gd name="adj3" fmla="val 16865010"/>
            <a:gd name="adj4" fmla="val 15198916"/>
            <a:gd name="adj5" fmla="val 606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10/4/2021</a:t>
            </a:fld>
            <a:endParaRPr lang="en-US" dirty="0">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dirty="0">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10/4/2021</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p:sp>
      <p:sp>
        <p:nvSpPr>
          <p:cNvPr id="24579" name="Notes Placeholder 2"/>
          <p:cNvSpPr>
            <a:spLocks noGrp="1"/>
          </p:cNvSpPr>
          <p:nvPr>
            <p:ph type="body" idx="1"/>
          </p:nvPr>
        </p:nvSpPr>
        <p:spPr>
          <a:noFill/>
          <a:extLst>
            <a:ext uri="{91240B29-F687-4F45-9708-019B960494DF}">
              <a14:hiddenLine xmlns:a14="http://schemas.microsoft.com/office/drawing/2010/main" w="9525">
                <a:solidFill>
                  <a:srgbClr val="808080"/>
                </a:solidFill>
                <a:miter lim="800000"/>
                <a:headEnd/>
                <a:tailEnd/>
              </a14:hiddenLine>
            </a:ext>
          </a:extLst>
        </p:spPr>
        <p:txBody>
          <a:bodyPr/>
          <a:lstStyle/>
          <a:p>
            <a:r>
              <a:rPr lang="en-US" altLang="en-US">
                <a:latin typeface="Times New Roman" panose="02020603050405020304" pitchFamily="18" charset="0"/>
              </a:rPr>
              <a:t>Compartmentalization prevents damage in one area from sinking the entire ship.</a:t>
            </a:r>
          </a:p>
          <a:p>
            <a:r>
              <a:rPr lang="en-US" altLang="en-US">
                <a:latin typeface="Times New Roman" panose="02020603050405020304" pitchFamily="18" charset="0"/>
              </a:rPr>
              <a:t>Distribution allows key functions to continue to operate despite damage to one of its installations.</a:t>
            </a:r>
          </a:p>
          <a:p>
            <a:r>
              <a:rPr lang="en-US" altLang="en-US">
                <a:latin typeface="Times New Roman" panose="02020603050405020304" pitchFamily="18" charset="0"/>
              </a:rPr>
              <a:t>In the data center, this analogy must be extended to accommodate the fact that:</a:t>
            </a:r>
          </a:p>
          <a:p>
            <a:r>
              <a:rPr lang="en-US" altLang="en-US">
                <a:latin typeface="Times New Roman" panose="02020603050405020304" pitchFamily="18" charset="0"/>
              </a:rPr>
              <a:t>	- the compartments must have  dynamic boundaries (e.g. scale-out, load balance, failover, vmotion, …)</a:t>
            </a:r>
          </a:p>
          <a:p>
            <a:r>
              <a:rPr lang="en-US" altLang="en-US">
                <a:latin typeface="Times New Roman" panose="02020603050405020304" pitchFamily="18" charset="0"/>
              </a:rPr>
              <a:t>	- new key services/applications emerge over time , so the number of compartments will also be dynamic</a:t>
            </a:r>
          </a:p>
          <a:p>
            <a:endParaRPr lang="en-US" altLang="en-US">
              <a:latin typeface="Times New Roman" panose="02020603050405020304" pitchFamily="18" charset="0"/>
            </a:endParaRPr>
          </a:p>
        </p:txBody>
      </p:sp>
      <p:sp>
        <p:nvSpPr>
          <p:cNvPr id="24580" name="Slide Number Placeholder 3"/>
          <p:cNvSpPr>
            <a:spLocks noGrp="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icrosoft YaHei" panose="020B0503020204020204" pitchFamily="34" charset="-122"/>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icrosoft YaHei" panose="020B0503020204020204" pitchFamily="34" charset="-122"/>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icrosoft YaHei" panose="020B0503020204020204" pitchFamily="34" charset="-122"/>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icrosoft YaHei" panose="020B0503020204020204" pitchFamily="34" charset="-122"/>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icrosoft YaHei" panose="020B0503020204020204" pitchFamily="34" charset="-122"/>
              </a:defRPr>
            </a:lvl5pPr>
            <a:lvl6pPr marL="2051050" indent="-176213" defTabSz="3540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icrosoft YaHei" panose="020B0503020204020204" pitchFamily="34" charset="-122"/>
              </a:defRPr>
            </a:lvl6pPr>
            <a:lvl7pPr marL="2508250" indent="-176213" defTabSz="3540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icrosoft YaHei" panose="020B0503020204020204" pitchFamily="34" charset="-122"/>
              </a:defRPr>
            </a:lvl7pPr>
            <a:lvl8pPr marL="2965450" indent="-176213" defTabSz="3540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icrosoft YaHei" panose="020B0503020204020204" pitchFamily="34" charset="-122"/>
              </a:defRPr>
            </a:lvl8pPr>
            <a:lvl9pPr marL="3422650" indent="-176213" defTabSz="354013"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icrosoft YaHei" panose="020B0503020204020204" pitchFamily="34" charset="-122"/>
              </a:defRPr>
            </a:lvl9pPr>
          </a:lstStyle>
          <a:p>
            <a:fld id="{560620EF-F6EA-4C1E-8AB6-20E649271E32}" type="slidenum">
              <a:rPr lang="en-US" altLang="en-US" smtClean="0">
                <a:solidFill>
                  <a:srgbClr val="000000"/>
                </a:solidFill>
                <a:latin typeface="Times New Roman" panose="02020603050405020304" pitchFamily="18" charset="0"/>
              </a:rPr>
              <a:pPr/>
              <a:t>5</a:t>
            </a:fld>
            <a:endParaRPr lang="en-US" altLang="en-US">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14372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21</a:t>
            </a:fld>
            <a:endParaRPr lang="en-US" dirty="0"/>
          </a:p>
        </p:txBody>
      </p:sp>
    </p:spTree>
    <p:extLst>
      <p:ext uri="{BB962C8B-B14F-4D97-AF65-F5344CB8AC3E}">
        <p14:creationId xmlns:p14="http://schemas.microsoft.com/office/powerpoint/2010/main" val="1197167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22</a:t>
            </a:fld>
            <a:endParaRPr lang="en-US" dirty="0"/>
          </a:p>
        </p:txBody>
      </p:sp>
    </p:spTree>
    <p:extLst>
      <p:ext uri="{BB962C8B-B14F-4D97-AF65-F5344CB8AC3E}">
        <p14:creationId xmlns:p14="http://schemas.microsoft.com/office/powerpoint/2010/main" val="50850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23</a:t>
            </a:fld>
            <a:endParaRPr lang="en-US" dirty="0"/>
          </a:p>
        </p:txBody>
      </p:sp>
    </p:spTree>
    <p:extLst>
      <p:ext uri="{BB962C8B-B14F-4D97-AF65-F5344CB8AC3E}">
        <p14:creationId xmlns:p14="http://schemas.microsoft.com/office/powerpoint/2010/main" val="20208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29</a:t>
            </a:fld>
            <a:endParaRPr lang="en-US" dirty="0"/>
          </a:p>
        </p:txBody>
      </p:sp>
    </p:spTree>
    <p:extLst>
      <p:ext uri="{BB962C8B-B14F-4D97-AF65-F5344CB8AC3E}">
        <p14:creationId xmlns:p14="http://schemas.microsoft.com/office/powerpoint/2010/main" val="22634002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6782F443-93A0-4919-89E7-37E501919603}"/>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 name="Freeform: Shape 41">
            <a:extLst>
              <a:ext uri="{FF2B5EF4-FFF2-40B4-BE49-F238E27FC236}">
                <a16:creationId xmlns:a16="http://schemas.microsoft.com/office/drawing/2014/main" id="{72DCDC53-603A-40A5-A8CC-0073D40D11EF}"/>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6"/>
            <a:ext cx="3657600" cy="267221"/>
          </a:xfrm>
        </p:spPr>
        <p:txBody>
          <a:bodyPr/>
          <a:lstStyle>
            <a:lvl1pPr algn="l">
              <a:buNone/>
              <a:defRPr sz="120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3"/>
              <a:stretch>
                <a:fillRect/>
              </a:stretch>
            </p:blipFill>
            <p:spPr>
              <a:xfrm>
                <a:off x="9855513" y="4877099"/>
                <a:ext cx="7920" cy="7920"/>
              </a:xfrm>
              <a:prstGeom prst="rect">
                <a:avLst/>
              </a:prstGeom>
            </p:spPr>
          </p:pic>
        </mc:Fallback>
      </mc:AlternateContent>
      <p:sp>
        <p:nvSpPr>
          <p:cNvPr id="26" name="TextBox 25">
            <a:extLst>
              <a:ext uri="{FF2B5EF4-FFF2-40B4-BE49-F238E27FC236}">
                <a16:creationId xmlns:a16="http://schemas.microsoft.com/office/drawing/2014/main" id="{E243CB06-148A-463F-B299-EA565724BF1E}"/>
              </a:ext>
            </a:extLst>
          </p:cNvPr>
          <p:cNvSpPr txBox="1"/>
          <p:nvPr userDrawn="1"/>
        </p:nvSpPr>
        <p:spPr bwMode="white">
          <a:xfrm flipH="1">
            <a:off x="1873108"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bg1"/>
                </a:solidFill>
                <a:latin typeface="+mj-lt"/>
                <a:ea typeface="+mn-ea"/>
                <a:cs typeface="+mn-cs"/>
              </a:rPr>
              <a:t>©2020 VMware, Inc.</a:t>
            </a:r>
          </a:p>
        </p:txBody>
      </p:sp>
    </p:spTree>
    <p:extLst>
      <p:ext uri="{BB962C8B-B14F-4D97-AF65-F5344CB8AC3E}">
        <p14:creationId xmlns:p14="http://schemas.microsoft.com/office/powerpoint/2010/main" val="285409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1594"/>
            <a:ext cx="1933864" cy="534891"/>
          </a:xfrm>
          <a:prstGeom prst="rect">
            <a:avLst/>
          </a:prstGeom>
          <a:noFill/>
        </p:spPr>
        <p:txBody>
          <a:bodyPr wrap="square" lIns="0" tIns="0" rIns="0" bIns="0" rtlCol="0">
            <a:noAutofit/>
          </a:bodyPr>
          <a:lstStyle/>
          <a:p>
            <a:pPr>
              <a:lnSpc>
                <a:spcPct val="90000"/>
              </a:lnSpc>
            </a:pPr>
            <a:r>
              <a:rPr lang="en-US" sz="3200">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TextBox 25">
            <a:extLst>
              <a:ext uri="{FF2B5EF4-FFF2-40B4-BE49-F238E27FC236}">
                <a16:creationId xmlns:a16="http://schemas.microsoft.com/office/drawing/2014/main" id="{8433D58C-F6A7-462E-8F25-482600F2E521}"/>
              </a:ext>
            </a:extLst>
          </p:cNvPr>
          <p:cNvSpPr txBox="1"/>
          <p:nvPr userDrawn="1"/>
        </p:nvSpPr>
        <p:spPr bwMode="white">
          <a:xfrm flipH="1">
            <a:off x="1873108"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©2020 VMware, Inc.</a:t>
            </a:r>
          </a:p>
        </p:txBody>
      </p:sp>
    </p:spTree>
    <p:extLst>
      <p:ext uri="{BB962C8B-B14F-4D97-AF65-F5344CB8AC3E}">
        <p14:creationId xmlns:p14="http://schemas.microsoft.com/office/powerpoint/2010/main" val="229288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 Eighth level</a:t>
            </a:r>
          </a:p>
          <a:p>
            <a:pPr lvl="8"/>
            <a:r>
              <a:rPr lang="en-US" dirty="0"/>
              <a:t>Ninth level</a:t>
            </a:r>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610474"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7808913" y="1608668"/>
            <a:ext cx="4389120"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7808913" y="1600200"/>
            <a:ext cx="43799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 Eighth level</a:t>
            </a:r>
          </a:p>
          <a:p>
            <a:pPr lvl="8"/>
            <a:r>
              <a:rPr lang="en-US" dirty="0"/>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11071516" y="6883401"/>
            <a:ext cx="1117309" cy="133350"/>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a:t>CONFIDENTIAL</a:t>
            </a:r>
          </a:p>
        </p:txBody>
      </p:sp>
      <p:sp>
        <p:nvSpPr>
          <p:cNvPr id="5" name="Slide Number Placeholder 4"/>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379376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EC72DB9-AD3A-4AE4-A807-F0566635850B}"/>
              </a:ext>
            </a:extLst>
          </p:cNvPr>
          <p:cNvGraphicFramePr>
            <a:graphicFrameLocks noChangeAspect="1"/>
          </p:cNvGraphicFramePr>
          <p:nvPr userDrawn="1">
            <p:custDataLst>
              <p:tags r:id="rId10"/>
            </p:custDataLst>
            <p:extLst>
              <p:ext uri="{D42A27DB-BD31-4B8C-83A1-F6EECF244321}">
                <p14:modId xmlns:p14="http://schemas.microsoft.com/office/powerpoint/2010/main" val="3788629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624" imgH="623" progId="TCLayout.ActiveDocument.1">
                  <p:embed/>
                </p:oleObj>
              </mc:Choice>
              <mc:Fallback>
                <p:oleObj name="think-cell Slide" r:id="rId11" imgW="624" imgH="623" progId="TCLayout.ActiveDocument.1">
                  <p:embed/>
                  <p:pic>
                    <p:nvPicPr>
                      <p:cNvPr id="7" name="Object 6" hidden="1">
                        <a:extLst>
                          <a:ext uri="{FF2B5EF4-FFF2-40B4-BE49-F238E27FC236}">
                            <a16:creationId xmlns:a16="http://schemas.microsoft.com/office/drawing/2014/main" id="{FEC72DB9-AD3A-4AE4-A807-F0566635850B}"/>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 y="6766560"/>
            <a:ext cx="12188825" cy="95225"/>
          </a:xfrm>
          <a:prstGeom prst="rect">
            <a:avLst/>
          </a:prstGeom>
        </p:spPr>
      </p:pic>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012" y="6445106"/>
            <a:ext cx="1184397"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1873108" y="6506318"/>
            <a:ext cx="1728888" cy="186690"/>
          </a:xfrm>
          <a:prstGeom prst="rect">
            <a:avLst/>
          </a:prstGeom>
          <a:noFill/>
        </p:spPr>
        <p:txBody>
          <a:bodyPr wrap="none" lIns="0" tIns="0" rIns="0" bIns="0" rtlCol="0" anchor="ctr">
            <a:noAutofit/>
          </a:bodyPr>
          <a:lstStyle/>
          <a:p>
            <a:pPr>
              <a:lnSpc>
                <a:spcPct val="90000"/>
              </a:lnSpc>
            </a:pPr>
            <a:r>
              <a:rPr lang="en-US" sz="800" kern="1200">
                <a:solidFill>
                  <a:schemeClr val="tx1"/>
                </a:solidFill>
                <a:latin typeface="+mj-lt"/>
                <a:ea typeface="+mn-ea"/>
                <a:cs typeface="+mn-cs"/>
              </a:rPr>
              <a:t>©2020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3938" r:id="rId1"/>
    <p:sldLayoutId id="2147483941" r:id="rId2"/>
    <p:sldLayoutId id="2147483942" r:id="rId3"/>
    <p:sldLayoutId id="2147483956" r:id="rId4"/>
    <p:sldLayoutId id="2147483957" r:id="rId5"/>
    <p:sldLayoutId id="2147483958" r:id="rId6"/>
    <p:sldLayoutId id="2147483964" r:id="rId7"/>
    <p:sldLayoutId id="2147483965"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dcio.defense.gov/Portals/0/Documents/Library/(U)ZT_RA_v1.1(U)_Mar21.pdf" TargetMode="External"/><Relationship Id="rId7"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hyperlink" Target="https://media.defense.gov/2021/Feb/25/2002588479/-1/-1/0/CSI_EMBRACING_ZT_SECURITY_MODEL_UOO115131-21.PDF" TargetMode="External"/><Relationship Id="rId4" Type="http://schemas.openxmlformats.org/officeDocument/2006/relationships/hyperlink" Target="https://csrc.nist.gov/publications/detail/sp/800-207/fina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federalregister.gov/documents/2021/05/17/2021-10460/improving-the-nations-cybersecurity#:~:text=Executive%20Order%2014028%20of%20May%2012%2C%202021%20Improving,it%20is%20hereby%20ordered%20as%20follows%3A%20Section%201" TargetMode="Externa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media.defense.gov/2021/Feb/25/2002588479/-1/-1/0/CSI_EMBRACING_ZT_SECURITY_MODEL_UOO115131-21.PDF" TargetMode="External"/><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cisa.gov/sites/default/files/publications/CISA%20Zero%20Trust%20Maturity%20Model_Draft.pdf" TargetMode="Externa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hyperlink" Target="https://www.cisa.gov/sites/default/files/publications/CISA%20Zero%20Trust%20Maturity%20Model_Draft.pdf"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zerotrust.cyber.gov/downloads/Office%20of%20Management%20and%20Budget%20-%20Federal%20Zero%20Trust%20Strategy%20-%20DRAFT%20For%20Public%20Comment%20-%202021-09-07.pdf"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dcio.defense.gov/Portals/0/Documents/Library/(U)ZT_RA_v1.1(U)_Mar21.pdf"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hyperlink" Target="https://dodcio.defense.gov/Portals/0/Documents/Library/(U)ZT_RA_v1.1(U)_Mar21.pdf"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www.nist.gov/system/files/documents/2021/07/13/Developer%20Verification%20of%20Software.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nist.gov/system/files/documents/2021/07/09/Critical%20Software%20Use%20Security%20Measures%20Guidance.pdf" TargetMode="Externa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nccoe.nist.gov/projects/building-blocks/zero-trust-architecture" TargetMode="Externa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hyperlink" Target="https://www.nccoe.nist.gov/news/nccoe-names-18-firms-zero-trust-collaboration-project"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hyperlink" Target="https://www.nccoe.nist.gov/sites/default/files/library/project-descriptions/zta-project-description-final.pdf"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cisa.gov/sites/default/files/publications/CISA%20Cloud%20Security%20Technical%20Reference%20Architecture_Version%201.pdf"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3" Type="http://schemas.openxmlformats.org/officeDocument/2006/relationships/diagramData" Target="../diagrams/data3.xml"/><Relationship Id="rId21" Type="http://schemas.openxmlformats.org/officeDocument/2006/relationships/diagramColors" Target="../diagrams/colors5.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5.xml"/><Relationship Id="rId16" Type="http://schemas.openxmlformats.org/officeDocument/2006/relationships/diagramColors" Target="../diagrams/colors4.xml"/><Relationship Id="rId20" Type="http://schemas.openxmlformats.org/officeDocument/2006/relationships/diagramQuickStyle" Target="../diagrams/quickStyle5.xml"/><Relationship Id="rId1" Type="http://schemas.openxmlformats.org/officeDocument/2006/relationships/slideLayout" Target="../slideLayouts/slideLayout8.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19" Type="http://schemas.openxmlformats.org/officeDocument/2006/relationships/diagramLayout" Target="../diagrams/layout5.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 Id="rId22" Type="http://schemas.microsoft.com/office/2007/relationships/diagramDrawing" Target="../diagrams/drawing5.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0.xml"/><Relationship Id="rId4" Type="http://schemas.openxmlformats.org/officeDocument/2006/relationships/diagramQuickStyle" Target="../diagrams/quickStyle1.xml"/><Relationship Id="rId9" Type="http://schemas.openxmlformats.org/officeDocument/2006/relationships/diagramQuickStyle" Target="../diagrams/quickStyle10.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nist.gov/itl/executive-order-improving-nations-cybersecurity" TargetMode="Externa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ncsc.gov.uk/section/ncsc-for-startups/overview" TargetMode="External"/><Relationship Id="rId2" Type="http://schemas.openxmlformats.org/officeDocument/2006/relationships/hyperlink" Target="https://www.ncsc.gov.uk/collection/zero-trust-architecture" TargetMode="Externa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hyperlink" Target="https://www.ncsc.gov.uk/blog-post/zero-trust-1-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hyperlink" Target="https://www.europarl.europa.eu/RegData/etudes/STUD/2021/653637/EXPO_STU(2021)653637_EN.pdf" TargetMode="External"/><Relationship Id="rId2" Type="http://schemas.openxmlformats.org/officeDocument/2006/relationships/hyperlink" Target="https://www.europarl.europa.eu/RegData/etudes/BRIE/2021/689333/EPRS_BRI(2021)689333_EN.pdf" TargetMode="Externa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hyperlink" Target="https://www.nccoe.nist.gov/sites/default/files/library/project-descriptions/zta-project-description-final.pdf" TargetMode="Externa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cisa.gov/sites/default/files/publications/CISA%20Cloud%20Security%20Technical%20Reference%20Architecture_Version%201.pdf"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www.nccoe.nist.gov/sites/default/files/library/project-descriptions/zta-project-description-final.pdf" TargetMode="External"/><Relationship Id="rId7" Type="http://schemas.openxmlformats.org/officeDocument/2006/relationships/image" Target="../media/image45.png"/><Relationship Id="rId2" Type="http://schemas.openxmlformats.org/officeDocument/2006/relationships/hyperlink" Target="https://nvlpubs.nist.gov/nistpubs/SpecialPublications/NIST.SP.800-207.pdf" TargetMode="Externa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hyperlink" Target="https://csrc.nist.gov/publications/detail/sp/800-204b/draft" TargetMode="External"/><Relationship Id="rId4" Type="http://schemas.openxmlformats.org/officeDocument/2006/relationships/hyperlink" Target="https://www.nist.gov/news-events/events/2021/01/devsecops-and-zero-trust-architecture-zta-multi-cloud-environment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hyperlink" Target="mailto:dott@vmware.com"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hyperlink" Target="https://nvlpubs.nist.gov/nistpubs/SpecialPublications/NIST.SP.800-57pt1r4.pdf" TargetMode="External"/><Relationship Id="rId13" Type="http://schemas.openxmlformats.org/officeDocument/2006/relationships/hyperlink" Target="https://nvlpubs.nist.gov/nistpubs/legacy/sp/nistspecialpublication800-122.pdf" TargetMode="External"/><Relationship Id="rId18" Type="http://schemas.openxmlformats.org/officeDocument/2006/relationships/hyperlink" Target="https://nvlpubs.nist.gov/nistpubs/SpecialPublications/NIST.SP.800-171r2.pdf" TargetMode="External"/><Relationship Id="rId3" Type="http://schemas.openxmlformats.org/officeDocument/2006/relationships/hyperlink" Target="https://doi.org/10.6028/NIST.SP.800-30r1" TargetMode="External"/><Relationship Id="rId21" Type="http://schemas.openxmlformats.org/officeDocument/2006/relationships/hyperlink" Target="https://www.nccoe.nist.gov/sites/default/files/library/sp1800/abac-nist-sp1800-3-draft-v2.pdf" TargetMode="External"/><Relationship Id="rId7" Type="http://schemas.openxmlformats.org/officeDocument/2006/relationships/hyperlink" Target="https://csrc.nist.gov/csrc/media/publications/sp/800-53/rev-4/archive/2013-04-30/documents/sp800-53-rev4-ipd.pdf" TargetMode="External"/><Relationship Id="rId12" Type="http://schemas.openxmlformats.org/officeDocument/2006/relationships/hyperlink" Target="https://nvlpubs.nist.gov/nistpubs/SpecialPublications/NIST.SP.800-114r1.pdf" TargetMode="External"/><Relationship Id="rId17" Type="http://schemas.openxmlformats.org/officeDocument/2006/relationships/hyperlink" Target="https://nvlpubs.nist.gov/nistpubs/SpecialPublications/NIST.SP.800-175b.pdf" TargetMode="External"/><Relationship Id="rId2" Type="http://schemas.openxmlformats.org/officeDocument/2006/relationships/hyperlink" Target="https://nvlpubs.nist.gov/nistpubs/CSWP/NIST.CSWP.04162018.pdf" TargetMode="External"/><Relationship Id="rId16" Type="http://schemas.openxmlformats.org/officeDocument/2006/relationships/hyperlink" Target="https://nvlpubs.nist.gov/nistpubs/specialpublications/NIST.sp.800-162.pdf" TargetMode="External"/><Relationship Id="rId20" Type="http://schemas.openxmlformats.org/officeDocument/2006/relationships/hyperlink" Target="https://nvlpubs.nist.gov/nistpubs/SpecialPublications/NIST.SP.800-207-draft2.pdf" TargetMode="External"/><Relationship Id="rId1" Type="http://schemas.openxmlformats.org/officeDocument/2006/relationships/slideLayout" Target="../slideLayouts/slideLayout5.xml"/><Relationship Id="rId6" Type="http://schemas.openxmlformats.org/officeDocument/2006/relationships/hyperlink" Target="https://nvlpubs.nist.gov/nistpubs/SpecialPublications/NIST.SP.800-46r2.pdf" TargetMode="External"/><Relationship Id="rId11" Type="http://schemas.openxmlformats.org/officeDocument/2006/relationships/hyperlink" Target="http://nvlpubs.nist.gov/nistpubs/Legacy/SP/nistspecialpublication800-92.pdf" TargetMode="External"/><Relationship Id="rId24" Type="http://schemas.openxmlformats.org/officeDocument/2006/relationships/hyperlink" Target="https://nvlpubs.nist.gov/nistpubs/FIPS/NIST.FIPS.140-3.pdf" TargetMode="External"/><Relationship Id="rId5" Type="http://schemas.openxmlformats.org/officeDocument/2006/relationships/hyperlink" Target="https://nvlpubs.nist.gov/nistpubs/SpecialPublications/NIST.SP.800-40r3.pdf" TargetMode="External"/><Relationship Id="rId15" Type="http://schemas.openxmlformats.org/officeDocument/2006/relationships/hyperlink" Target="https://csrc.nist.gov/publications/detail/sp/800-160/vol-2/final" TargetMode="External"/><Relationship Id="rId23" Type="http://schemas.openxmlformats.org/officeDocument/2006/relationships/hyperlink" Target="https://www.actiac.org/system/files/ACTIAC%20Zero%20Trust%20Project%20Report%2004182019.pdf" TargetMode="External"/><Relationship Id="rId10" Type="http://schemas.openxmlformats.org/officeDocument/2006/relationships/hyperlink" Target="https://nvlpubs.nist.gov/nistpubs/SpecialPublications/NIST.SP.800-63-3.pdf" TargetMode="External"/><Relationship Id="rId19" Type="http://schemas.openxmlformats.org/officeDocument/2006/relationships/hyperlink" Target="https://nvlpubs.nist.gov/nistpubs/SpecialPublications/NIST.SP.800-205.pdf" TargetMode="External"/><Relationship Id="rId4" Type="http://schemas.openxmlformats.org/officeDocument/2006/relationships/hyperlink" Target="https://nvlpubs.nist.gov/nistpubs/SpecialPublications/NIST.SP.800-37r2.pdf" TargetMode="External"/><Relationship Id="rId9" Type="http://schemas.openxmlformats.org/officeDocument/2006/relationships/hyperlink" Target="http://nvlpubs.nist.gov/nistpubs/SpecialPublications/NIST.SP.800-61r2.pdf" TargetMode="External"/><Relationship Id="rId14" Type="http://schemas.openxmlformats.org/officeDocument/2006/relationships/hyperlink" Target="https://nvlpubs.nist.gov/nistpubs/SpecialPublications/NIST.SP.800-124r2-draft.pdf" TargetMode="External"/><Relationship Id="rId22" Type="http://schemas.openxmlformats.org/officeDocument/2006/relationships/hyperlink" Target="https://downloads.cloudsecurityalliance.org/initiatives/sdp/SDP_Specification_1.0.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F86E85-7ABA-4310-BB5D-26D58BAE054C}"/>
              </a:ext>
            </a:extLst>
          </p:cNvPr>
          <p:cNvSpPr>
            <a:spLocks noGrp="1"/>
          </p:cNvSpPr>
          <p:nvPr>
            <p:ph type="title"/>
          </p:nvPr>
        </p:nvSpPr>
        <p:spPr/>
        <p:txBody>
          <a:bodyPr/>
          <a:lstStyle/>
          <a:p>
            <a:r>
              <a:rPr lang="en-US" dirty="0"/>
              <a:t>Zero Trust</a:t>
            </a:r>
          </a:p>
        </p:txBody>
      </p:sp>
      <p:sp>
        <p:nvSpPr>
          <p:cNvPr id="5" name="Subtitle 4">
            <a:extLst>
              <a:ext uri="{FF2B5EF4-FFF2-40B4-BE49-F238E27FC236}">
                <a16:creationId xmlns:a16="http://schemas.microsoft.com/office/drawing/2014/main" id="{76E9B0A8-37CD-43A4-ACE5-32655A4B765D}"/>
              </a:ext>
            </a:extLst>
          </p:cNvPr>
          <p:cNvSpPr>
            <a:spLocks noGrp="1"/>
          </p:cNvSpPr>
          <p:nvPr>
            <p:ph type="subTitle" idx="10"/>
          </p:nvPr>
        </p:nvSpPr>
        <p:spPr>
          <a:xfrm>
            <a:off x="6592948" y="3141051"/>
            <a:ext cx="5430970" cy="416403"/>
          </a:xfrm>
        </p:spPr>
        <p:txBody>
          <a:bodyPr/>
          <a:lstStyle/>
          <a:p>
            <a:r>
              <a:rPr lang="en-US" dirty="0"/>
              <a:t>The Concept, Standards, Requirements, Timeline, Directions</a:t>
            </a:r>
          </a:p>
        </p:txBody>
      </p:sp>
      <p:sp>
        <p:nvSpPr>
          <p:cNvPr id="8" name="Text Placeholder 7">
            <a:extLst>
              <a:ext uri="{FF2B5EF4-FFF2-40B4-BE49-F238E27FC236}">
                <a16:creationId xmlns:a16="http://schemas.microsoft.com/office/drawing/2014/main" id="{7A0575C2-2A32-49F1-930C-06B873EA7F4E}"/>
              </a:ext>
            </a:extLst>
          </p:cNvPr>
          <p:cNvSpPr>
            <a:spLocks noGrp="1"/>
          </p:cNvSpPr>
          <p:nvPr>
            <p:ph type="body" sz="quarter" idx="13"/>
          </p:nvPr>
        </p:nvSpPr>
        <p:spPr>
          <a:xfrm>
            <a:off x="6571046" y="6487615"/>
            <a:ext cx="3657600" cy="267221"/>
          </a:xfrm>
        </p:spPr>
        <p:txBody>
          <a:bodyPr/>
          <a:lstStyle/>
          <a:p>
            <a:r>
              <a:rPr lang="en-US" dirty="0"/>
              <a:t>9/24/2021</a:t>
            </a:r>
          </a:p>
        </p:txBody>
      </p:sp>
      <p:sp>
        <p:nvSpPr>
          <p:cNvPr id="3" name="Text Placeholder 2">
            <a:extLst>
              <a:ext uri="{FF2B5EF4-FFF2-40B4-BE49-F238E27FC236}">
                <a16:creationId xmlns:a16="http://schemas.microsoft.com/office/drawing/2014/main" id="{B795C631-EF97-4AF3-860D-71F358916650}"/>
              </a:ext>
            </a:extLst>
          </p:cNvPr>
          <p:cNvSpPr>
            <a:spLocks noGrp="1"/>
          </p:cNvSpPr>
          <p:nvPr>
            <p:ph type="body" sz="quarter" idx="12"/>
          </p:nvPr>
        </p:nvSpPr>
        <p:spPr>
          <a:xfrm>
            <a:off x="6592948" y="6076458"/>
            <a:ext cx="5474774" cy="355601"/>
          </a:xfrm>
        </p:spPr>
        <p:txBody>
          <a:bodyPr/>
          <a:lstStyle/>
          <a:p>
            <a:pPr>
              <a:spcBef>
                <a:spcPts val="0"/>
              </a:spcBef>
            </a:pPr>
            <a:r>
              <a:rPr lang="en-US" dirty="0"/>
              <a:t>VMware, Research and Innovation, Office of the CTO</a:t>
            </a:r>
          </a:p>
        </p:txBody>
      </p:sp>
      <p:sp>
        <p:nvSpPr>
          <p:cNvPr id="10" name="Text Placeholder 9">
            <a:extLst>
              <a:ext uri="{FF2B5EF4-FFF2-40B4-BE49-F238E27FC236}">
                <a16:creationId xmlns:a16="http://schemas.microsoft.com/office/drawing/2014/main" id="{E570138D-0D96-4F23-BC36-1223CE37520D}"/>
              </a:ext>
            </a:extLst>
          </p:cNvPr>
          <p:cNvSpPr>
            <a:spLocks noGrp="1"/>
          </p:cNvSpPr>
          <p:nvPr>
            <p:ph type="body" sz="quarter" idx="11"/>
          </p:nvPr>
        </p:nvSpPr>
        <p:spPr>
          <a:xfrm>
            <a:off x="6571046" y="5284606"/>
            <a:ext cx="5452872" cy="767636"/>
          </a:xfrm>
        </p:spPr>
        <p:txBody>
          <a:bodyPr/>
          <a:lstStyle/>
          <a:p>
            <a:pPr>
              <a:spcBef>
                <a:spcPts val="0"/>
              </a:spcBef>
            </a:pPr>
            <a:r>
              <a:rPr lang="en-US" dirty="0"/>
              <a:t>Dennis Moreau</a:t>
            </a:r>
            <a:r>
              <a:rPr lang="en-US" sz="1400" i="1" dirty="0"/>
              <a:t>,</a:t>
            </a:r>
          </a:p>
          <a:p>
            <a:pPr>
              <a:spcBef>
                <a:spcPts val="0"/>
              </a:spcBef>
            </a:pPr>
            <a:r>
              <a:rPr lang="en-US" sz="1400" i="1" dirty="0"/>
              <a:t>Sr Engineering Architect, Cybersecurity</a:t>
            </a:r>
          </a:p>
        </p:txBody>
      </p:sp>
    </p:spTree>
    <p:extLst>
      <p:ext uri="{BB962C8B-B14F-4D97-AF65-F5344CB8AC3E}">
        <p14:creationId xmlns:p14="http://schemas.microsoft.com/office/powerpoint/2010/main" val="427089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20E40173-3552-4E99-A870-5F26658409D9}"/>
              </a:ext>
            </a:extLst>
          </p:cNvPr>
          <p:cNvSpPr>
            <a:spLocks noGrp="1"/>
          </p:cNvSpPr>
          <p:nvPr>
            <p:ph type="subTitle" idx="10"/>
          </p:nvPr>
        </p:nvSpPr>
        <p:spPr/>
        <p:txBody>
          <a:bodyPr/>
          <a:lstStyle/>
          <a:p>
            <a:endParaRPr lang="en-US"/>
          </a:p>
        </p:txBody>
      </p:sp>
      <p:sp>
        <p:nvSpPr>
          <p:cNvPr id="5" name="Title 4">
            <a:extLst>
              <a:ext uri="{FF2B5EF4-FFF2-40B4-BE49-F238E27FC236}">
                <a16:creationId xmlns:a16="http://schemas.microsoft.com/office/drawing/2014/main" id="{18DE859C-989D-4874-B5F8-BBE759834930}"/>
              </a:ext>
            </a:extLst>
          </p:cNvPr>
          <p:cNvSpPr>
            <a:spLocks noGrp="1"/>
          </p:cNvSpPr>
          <p:nvPr>
            <p:ph type="title"/>
          </p:nvPr>
        </p:nvSpPr>
        <p:spPr/>
        <p:txBody>
          <a:bodyPr/>
          <a:lstStyle/>
          <a:p>
            <a:r>
              <a:rPr lang="en-US" dirty="0"/>
              <a:t>ZT as of Q2 2021 – The Definitions that Matter</a:t>
            </a:r>
          </a:p>
        </p:txBody>
      </p:sp>
      <p:pic>
        <p:nvPicPr>
          <p:cNvPr id="8" name="Picture 7">
            <a:extLst>
              <a:ext uri="{FF2B5EF4-FFF2-40B4-BE49-F238E27FC236}">
                <a16:creationId xmlns:a16="http://schemas.microsoft.com/office/drawing/2014/main" id="{00302406-B0AB-4F4A-AB0E-B233305907D6}"/>
              </a:ext>
            </a:extLst>
          </p:cNvPr>
          <p:cNvPicPr>
            <a:picLocks noChangeAspect="1"/>
          </p:cNvPicPr>
          <p:nvPr/>
        </p:nvPicPr>
        <p:blipFill>
          <a:blip r:embed="rId2"/>
          <a:stretch>
            <a:fillRect/>
          </a:stretch>
        </p:blipFill>
        <p:spPr>
          <a:xfrm>
            <a:off x="3853543" y="1251546"/>
            <a:ext cx="4200672" cy="409348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116B93B-65C2-47BD-817D-A6D96080BBA7}"/>
              </a:ext>
            </a:extLst>
          </p:cNvPr>
          <p:cNvSpPr txBox="1"/>
          <p:nvPr/>
        </p:nvSpPr>
        <p:spPr>
          <a:xfrm>
            <a:off x="4283337" y="5614252"/>
            <a:ext cx="7638165" cy="830997"/>
          </a:xfrm>
          <a:prstGeom prst="rect">
            <a:avLst/>
          </a:prstGeom>
          <a:noFill/>
        </p:spPr>
        <p:txBody>
          <a:bodyPr wrap="square">
            <a:spAutoFit/>
          </a:bodyPr>
          <a:lstStyle/>
          <a:p>
            <a:pPr algn="l">
              <a:buFont typeface="Arial" panose="020B0604020202020204" pitchFamily="34" charset="0"/>
              <a:buChar char="•"/>
            </a:pPr>
            <a:r>
              <a:rPr lang="en-US" sz="1200" b="0" i="1" dirty="0">
                <a:solidFill>
                  <a:srgbClr val="000000"/>
                </a:solidFill>
                <a:effectLst/>
                <a:latin typeface="Source Sans Pro Web"/>
              </a:rPr>
              <a:t>DISA and NSA,</a:t>
            </a:r>
            <a:r>
              <a:rPr lang="en-US" sz="1200" b="0" i="0" dirty="0">
                <a:solidFill>
                  <a:srgbClr val="000000"/>
                </a:solidFill>
                <a:effectLst/>
                <a:latin typeface="Source Sans Pro Web"/>
              </a:rPr>
              <a:t> </a:t>
            </a:r>
            <a:r>
              <a:rPr lang="en-US" sz="1200" b="0" i="1" u="sng" dirty="0">
                <a:solidFill>
                  <a:srgbClr val="005EA2"/>
                </a:solidFill>
                <a:effectLst/>
                <a:latin typeface="Source Sans Pro Web"/>
                <a:hlinkClick r:id="rId3"/>
              </a:rPr>
              <a:t>Department of Defense (DOD) Zero Trust Reference Architecture Version 1.0</a:t>
            </a:r>
            <a:endParaRPr lang="en-US" sz="1200" b="0" i="0" dirty="0">
              <a:solidFill>
                <a:srgbClr val="000000"/>
              </a:solidFill>
              <a:effectLst/>
              <a:latin typeface="Source Sans Pro Web"/>
            </a:endParaRPr>
          </a:p>
          <a:p>
            <a:pPr algn="l">
              <a:buFont typeface="Arial" panose="020B0604020202020204" pitchFamily="34" charset="0"/>
              <a:buChar char="•"/>
            </a:pPr>
            <a:r>
              <a:rPr lang="en-US" sz="1200" b="0" i="1" dirty="0">
                <a:solidFill>
                  <a:srgbClr val="000000"/>
                </a:solidFill>
                <a:effectLst/>
                <a:latin typeface="Source Sans Pro Web"/>
              </a:rPr>
              <a:t>NIST,</a:t>
            </a:r>
            <a:r>
              <a:rPr lang="en-US" sz="1200" b="0" i="0" dirty="0">
                <a:solidFill>
                  <a:srgbClr val="000000"/>
                </a:solidFill>
                <a:effectLst/>
                <a:latin typeface="Source Sans Pro Web"/>
              </a:rPr>
              <a:t> </a:t>
            </a:r>
            <a:r>
              <a:rPr lang="en-US" sz="1200" b="0" i="1" u="sng" dirty="0">
                <a:solidFill>
                  <a:srgbClr val="005EA2"/>
                </a:solidFill>
                <a:effectLst/>
                <a:latin typeface="Source Sans Pro Web"/>
                <a:hlinkClick r:id="rId4"/>
              </a:rPr>
              <a:t>SP 800-207, Zero Trust Architecture</a:t>
            </a:r>
            <a:endParaRPr lang="en-US" sz="1200" b="0" i="0" dirty="0">
              <a:solidFill>
                <a:srgbClr val="000000"/>
              </a:solidFill>
              <a:effectLst/>
              <a:latin typeface="Source Sans Pro Web"/>
            </a:endParaRPr>
          </a:p>
          <a:p>
            <a:pPr algn="l">
              <a:buFont typeface="Arial" panose="020B0604020202020204" pitchFamily="34" charset="0"/>
              <a:buChar char="•"/>
            </a:pPr>
            <a:r>
              <a:rPr lang="en-US" sz="1200" b="0" i="1" dirty="0">
                <a:solidFill>
                  <a:srgbClr val="000000"/>
                </a:solidFill>
                <a:effectLst/>
                <a:latin typeface="Source Sans Pro Web"/>
              </a:rPr>
              <a:t>NSA,</a:t>
            </a:r>
            <a:r>
              <a:rPr lang="en-US" sz="1200" b="0" i="0" dirty="0">
                <a:solidFill>
                  <a:srgbClr val="000000"/>
                </a:solidFill>
                <a:effectLst/>
                <a:latin typeface="Source Sans Pro Web"/>
              </a:rPr>
              <a:t> </a:t>
            </a:r>
            <a:r>
              <a:rPr lang="en-US" sz="1200" b="0" i="1" u="sng" dirty="0">
                <a:solidFill>
                  <a:srgbClr val="005EA2"/>
                </a:solidFill>
                <a:effectLst/>
                <a:latin typeface="Source Sans Pro Web"/>
                <a:hlinkClick r:id="rId5"/>
              </a:rPr>
              <a:t>Embracing a Zero Trust Security Model</a:t>
            </a:r>
            <a:endParaRPr lang="en-US" sz="1200" b="0" i="1" u="sng" dirty="0">
              <a:solidFill>
                <a:srgbClr val="005EA2"/>
              </a:solidFill>
              <a:effectLst/>
              <a:latin typeface="Source Sans Pro Web"/>
            </a:endParaRPr>
          </a:p>
          <a:p>
            <a:pPr algn="l">
              <a:buFont typeface="Arial" panose="020B0604020202020204" pitchFamily="34" charset="0"/>
              <a:buChar char="•"/>
            </a:pPr>
            <a:endParaRPr lang="en-US" sz="1200" b="0" i="0" dirty="0">
              <a:solidFill>
                <a:srgbClr val="000000"/>
              </a:solidFill>
              <a:effectLst/>
              <a:latin typeface="Source Sans Pro Web"/>
            </a:endParaRPr>
          </a:p>
        </p:txBody>
      </p:sp>
      <p:pic>
        <p:nvPicPr>
          <p:cNvPr id="11" name="Picture 10">
            <a:extLst>
              <a:ext uri="{FF2B5EF4-FFF2-40B4-BE49-F238E27FC236}">
                <a16:creationId xmlns:a16="http://schemas.microsoft.com/office/drawing/2014/main" id="{98933243-AAF0-4683-BD24-E8AD1CF9A41F}"/>
              </a:ext>
            </a:extLst>
          </p:cNvPr>
          <p:cNvPicPr>
            <a:picLocks noChangeAspect="1"/>
          </p:cNvPicPr>
          <p:nvPr/>
        </p:nvPicPr>
        <p:blipFill>
          <a:blip r:embed="rId6"/>
          <a:stretch>
            <a:fillRect/>
          </a:stretch>
        </p:blipFill>
        <p:spPr>
          <a:xfrm>
            <a:off x="234537" y="1251546"/>
            <a:ext cx="3475621" cy="4558079"/>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29DDE985-199D-44C1-B661-846880864D67}"/>
              </a:ext>
            </a:extLst>
          </p:cNvPr>
          <p:cNvPicPr>
            <a:picLocks noChangeAspect="1"/>
          </p:cNvPicPr>
          <p:nvPr/>
        </p:nvPicPr>
        <p:blipFill>
          <a:blip r:embed="rId7"/>
          <a:stretch>
            <a:fillRect/>
          </a:stretch>
        </p:blipFill>
        <p:spPr>
          <a:xfrm>
            <a:off x="8102420" y="1228110"/>
            <a:ext cx="3997129" cy="36469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781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380EE5F-91D9-4F65-B93C-146602A1B814}"/>
              </a:ext>
            </a:extLst>
          </p:cNvPr>
          <p:cNvSpPr>
            <a:spLocks noGrp="1"/>
          </p:cNvSpPr>
          <p:nvPr>
            <p:ph type="subTitle" idx="10"/>
          </p:nvPr>
        </p:nvSpPr>
        <p:spPr>
          <a:xfrm>
            <a:off x="600438" y="903931"/>
            <a:ext cx="10987947" cy="247743"/>
          </a:xfrm>
        </p:spPr>
        <p:txBody>
          <a:bodyPr/>
          <a:lstStyle/>
          <a:p>
            <a:pPr marL="0" marR="0" lvl="0" indent="0" algn="l" defTabSz="914400" rtl="0" eaLnBrk="1" fontAlgn="auto" latinLnBrk="0" hangingPunct="1">
              <a:lnSpc>
                <a:spcPct val="100000"/>
              </a:lnSpc>
              <a:spcBef>
                <a:spcPts val="1500"/>
              </a:spcBef>
              <a:spcAft>
                <a:spcPts val="0"/>
              </a:spcAft>
              <a:buClr>
                <a:srgbClr val="717074">
                  <a:lumMod val="60000"/>
                  <a:lumOff val="40000"/>
                </a:srgbClr>
              </a:buClr>
              <a:buSzPct val="90000"/>
              <a:buFont typeface="Arial" panose="020B0604020202020204" pitchFamily="34" charset="0"/>
              <a:buChar char="​"/>
              <a:tabLst/>
              <a:defRPr/>
            </a:pPr>
            <a:r>
              <a:rPr kumimoji="0" lang="en-US" sz="1050" b="0" i="0" u="none" strike="noStrike" kern="1200" cap="none" spc="0" normalizeH="0" baseline="0" noProof="0" dirty="0">
                <a:ln>
                  <a:noFill/>
                </a:ln>
                <a:solidFill>
                  <a:srgbClr val="3F3F3F"/>
                </a:solidFill>
                <a:effectLst/>
                <a:uLnTx/>
                <a:uFillTx/>
                <a:latin typeface="Metropolis"/>
                <a:ea typeface="+mn-ea"/>
                <a:cs typeface="+mn-cs"/>
                <a:hlinkClick r:id="rId2"/>
              </a:rPr>
              <a:t>https://www.federalregister.gov/documents/2021/05/17/2021-10460/improving-the-nations-cybersecurity#:~:text=Executive%20Order%2014028%20of%20May%2012%2C%202021%20Improving,it%20is%20hereby%20ordered%20as%20follows%3A%20Section%201</a:t>
            </a:r>
            <a:r>
              <a:rPr kumimoji="0" lang="en-US" sz="1050" b="0" i="0" u="none" strike="noStrike" kern="1200" cap="none" spc="0" normalizeH="0" baseline="0" noProof="0" dirty="0">
                <a:ln>
                  <a:noFill/>
                </a:ln>
                <a:solidFill>
                  <a:srgbClr val="3F3F3F"/>
                </a:solidFill>
                <a:effectLst/>
                <a:uLnTx/>
                <a:uFillTx/>
                <a:latin typeface="Metropolis"/>
                <a:ea typeface="+mn-ea"/>
                <a:cs typeface="+mn-cs"/>
              </a:rPr>
              <a:t>.</a:t>
            </a:r>
          </a:p>
          <a:p>
            <a:endParaRPr lang="en-US" sz="1600" dirty="0"/>
          </a:p>
        </p:txBody>
      </p:sp>
      <p:sp>
        <p:nvSpPr>
          <p:cNvPr id="4" name="Title 3">
            <a:extLst>
              <a:ext uri="{FF2B5EF4-FFF2-40B4-BE49-F238E27FC236}">
                <a16:creationId xmlns:a16="http://schemas.microsoft.com/office/drawing/2014/main" id="{300C0315-868B-4367-B119-0FEBFE4B764B}"/>
              </a:ext>
            </a:extLst>
          </p:cNvPr>
          <p:cNvSpPr>
            <a:spLocks noGrp="1"/>
          </p:cNvSpPr>
          <p:nvPr>
            <p:ph type="title"/>
          </p:nvPr>
        </p:nvSpPr>
        <p:spPr/>
        <p:txBody>
          <a:bodyPr/>
          <a:lstStyle/>
          <a:p>
            <a:r>
              <a:rPr lang="en-US" dirty="0"/>
              <a:t>Zero Trust – Why it matters?  - The Mandate</a:t>
            </a:r>
          </a:p>
        </p:txBody>
      </p:sp>
      <p:pic>
        <p:nvPicPr>
          <p:cNvPr id="6" name="Picture 5">
            <a:extLst>
              <a:ext uri="{FF2B5EF4-FFF2-40B4-BE49-F238E27FC236}">
                <a16:creationId xmlns:a16="http://schemas.microsoft.com/office/drawing/2014/main" id="{A4F13B0C-EDD2-4D71-B048-487CD5C34D37}"/>
              </a:ext>
            </a:extLst>
          </p:cNvPr>
          <p:cNvPicPr>
            <a:picLocks noChangeAspect="1"/>
          </p:cNvPicPr>
          <p:nvPr/>
        </p:nvPicPr>
        <p:blipFill>
          <a:blip r:embed="rId3"/>
          <a:stretch>
            <a:fillRect/>
          </a:stretch>
        </p:blipFill>
        <p:spPr>
          <a:xfrm>
            <a:off x="402737" y="1261854"/>
            <a:ext cx="5338443" cy="5516887"/>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EE91E36B-6349-4BFB-9FCB-03AEDBD57DB8}"/>
              </a:ext>
            </a:extLst>
          </p:cNvPr>
          <p:cNvPicPr>
            <a:picLocks noChangeAspect="1"/>
          </p:cNvPicPr>
          <p:nvPr/>
        </p:nvPicPr>
        <p:blipFill>
          <a:blip r:embed="rId4"/>
          <a:stretch>
            <a:fillRect/>
          </a:stretch>
        </p:blipFill>
        <p:spPr>
          <a:xfrm>
            <a:off x="5887616" y="1558154"/>
            <a:ext cx="6160031" cy="3871665"/>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33F8EC0D-8D9B-4484-BB7B-395BF9C980AC}"/>
              </a:ext>
            </a:extLst>
          </p:cNvPr>
          <p:cNvSpPr/>
          <p:nvPr/>
        </p:nvSpPr>
        <p:spPr>
          <a:xfrm>
            <a:off x="5887616" y="2892490"/>
            <a:ext cx="6160031" cy="2537329"/>
          </a:xfrm>
          <a:prstGeom prst="rect">
            <a:avLst/>
          </a:prstGeom>
          <a:solidFill>
            <a:srgbClr val="FFFF00">
              <a:alpha val="3700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261458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D30034-B896-497A-B9E1-DF2CD37AEB1A}"/>
              </a:ext>
            </a:extLst>
          </p:cNvPr>
          <p:cNvSpPr>
            <a:spLocks noGrp="1"/>
          </p:cNvSpPr>
          <p:nvPr>
            <p:ph type="title"/>
          </p:nvPr>
        </p:nvSpPr>
        <p:spPr/>
        <p:txBody>
          <a:bodyPr/>
          <a:lstStyle/>
          <a:p>
            <a:r>
              <a:rPr lang="en-US" dirty="0"/>
              <a:t>What is Zero  </a:t>
            </a:r>
            <a:br>
              <a:rPr lang="en-US" dirty="0"/>
            </a:br>
            <a:r>
              <a:rPr lang="en-US" dirty="0"/>
              <a:t>Trust?</a:t>
            </a:r>
          </a:p>
        </p:txBody>
      </p:sp>
      <p:sp>
        <p:nvSpPr>
          <p:cNvPr id="6" name="Subtitle 5">
            <a:extLst>
              <a:ext uri="{FF2B5EF4-FFF2-40B4-BE49-F238E27FC236}">
                <a16:creationId xmlns:a16="http://schemas.microsoft.com/office/drawing/2014/main" id="{72F2D3B3-8BDA-4567-BDC4-91408CFB9C4F}"/>
              </a:ext>
            </a:extLst>
          </p:cNvPr>
          <p:cNvSpPr>
            <a:spLocks noGrp="1"/>
          </p:cNvSpPr>
          <p:nvPr>
            <p:ph type="subTitle" idx="10"/>
          </p:nvPr>
        </p:nvSpPr>
        <p:spPr/>
        <p:txBody>
          <a:bodyPr/>
          <a:lstStyle/>
          <a:p>
            <a:endParaRPr lang="en-US"/>
          </a:p>
        </p:txBody>
      </p:sp>
      <p:sp>
        <p:nvSpPr>
          <p:cNvPr id="3" name="Footer Placeholder 2">
            <a:extLst>
              <a:ext uri="{FF2B5EF4-FFF2-40B4-BE49-F238E27FC236}">
                <a16:creationId xmlns:a16="http://schemas.microsoft.com/office/drawing/2014/main" id="{9046CDFE-6854-417E-A638-B547E8F7F713}"/>
              </a:ext>
            </a:extLst>
          </p:cNvPr>
          <p:cNvSpPr>
            <a:spLocks noGrp="1"/>
          </p:cNvSpPr>
          <p:nvPr>
            <p:ph type="ftr" sz="quarter" idx="4294967295"/>
          </p:nvPr>
        </p:nvSpPr>
        <p:spPr>
          <a:xfrm>
            <a:off x="0" y="7351713"/>
            <a:ext cx="4114800" cy="365125"/>
          </a:xfrm>
        </p:spPr>
        <p:txBody>
          <a:bodyPr/>
          <a:lstStyle/>
          <a:p>
            <a:r>
              <a:rPr lang="en-US"/>
              <a:t>CONFIDENTIAL</a:t>
            </a:r>
          </a:p>
        </p:txBody>
      </p:sp>
      <p:sp>
        <p:nvSpPr>
          <p:cNvPr id="4" name="Slide Number Placeholder 3">
            <a:extLst>
              <a:ext uri="{FF2B5EF4-FFF2-40B4-BE49-F238E27FC236}">
                <a16:creationId xmlns:a16="http://schemas.microsoft.com/office/drawing/2014/main" id="{14D70CD7-6D9C-43A9-9980-6706149C05D3}"/>
              </a:ext>
            </a:extLst>
          </p:cNvPr>
          <p:cNvSpPr>
            <a:spLocks noGrp="1"/>
          </p:cNvSpPr>
          <p:nvPr>
            <p:ph type="sldNum" sz="quarter" idx="4294967295"/>
          </p:nvPr>
        </p:nvSpPr>
        <p:spPr>
          <a:xfrm>
            <a:off x="9447213" y="7351713"/>
            <a:ext cx="2741612" cy="365125"/>
          </a:xfrm>
        </p:spPr>
        <p:txBody>
          <a:bodyPr/>
          <a:lstStyle/>
          <a:p>
            <a:fld id="{6EA6D8CF-3CDE-4807-BCD2-C9F2B831AAA5}" type="slidenum">
              <a:rPr lang="en-US" smtClean="0"/>
              <a:t>12</a:t>
            </a:fld>
            <a:endParaRPr lang="en-US"/>
          </a:p>
        </p:txBody>
      </p:sp>
    </p:spTree>
    <p:extLst>
      <p:ext uri="{BB962C8B-B14F-4D97-AF65-F5344CB8AC3E}">
        <p14:creationId xmlns:p14="http://schemas.microsoft.com/office/powerpoint/2010/main" val="43645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F1F7B15-DCE2-432F-87AE-F36CF32F4D6C}"/>
              </a:ext>
            </a:extLst>
          </p:cNvPr>
          <p:cNvSpPr>
            <a:spLocks noGrp="1"/>
          </p:cNvSpPr>
          <p:nvPr>
            <p:ph type="subTitle" idx="10"/>
          </p:nvPr>
        </p:nvSpPr>
        <p:spPr/>
        <p:txBody>
          <a:bodyPr/>
          <a:lstStyle/>
          <a:p>
            <a:r>
              <a:rPr lang="en-US" dirty="0"/>
              <a:t>What does ZTA look like … by definition.</a:t>
            </a:r>
          </a:p>
        </p:txBody>
      </p:sp>
      <p:sp>
        <p:nvSpPr>
          <p:cNvPr id="3" name="Title 2">
            <a:extLst>
              <a:ext uri="{FF2B5EF4-FFF2-40B4-BE49-F238E27FC236}">
                <a16:creationId xmlns:a16="http://schemas.microsoft.com/office/drawing/2014/main" id="{F2D23409-2211-4128-939C-58AAD4CCBF4A}"/>
              </a:ext>
            </a:extLst>
          </p:cNvPr>
          <p:cNvSpPr>
            <a:spLocks noGrp="1"/>
          </p:cNvSpPr>
          <p:nvPr>
            <p:ph type="title"/>
          </p:nvPr>
        </p:nvSpPr>
        <p:spPr/>
        <p:txBody>
          <a:bodyPr/>
          <a:lstStyle/>
          <a:p>
            <a:r>
              <a:rPr lang="en-US" dirty="0"/>
              <a:t>High-Level ZT Implementation Architecture </a:t>
            </a:r>
          </a:p>
        </p:txBody>
      </p:sp>
      <p:pic>
        <p:nvPicPr>
          <p:cNvPr id="6" name="Picture 5">
            <a:extLst>
              <a:ext uri="{FF2B5EF4-FFF2-40B4-BE49-F238E27FC236}">
                <a16:creationId xmlns:a16="http://schemas.microsoft.com/office/drawing/2014/main" id="{51F205F6-3BC9-4E87-8B33-C1BBC1697B6C}"/>
              </a:ext>
            </a:extLst>
          </p:cNvPr>
          <p:cNvPicPr>
            <a:picLocks noChangeAspect="1"/>
          </p:cNvPicPr>
          <p:nvPr/>
        </p:nvPicPr>
        <p:blipFill>
          <a:blip r:embed="rId2"/>
          <a:stretch>
            <a:fillRect/>
          </a:stretch>
        </p:blipFill>
        <p:spPr>
          <a:xfrm>
            <a:off x="3045635" y="1725349"/>
            <a:ext cx="5553850" cy="3143689"/>
          </a:xfrm>
          <a:prstGeom prst="rect">
            <a:avLst/>
          </a:prstGeom>
          <a:ln>
            <a:noFill/>
          </a:ln>
          <a:effectLst>
            <a:outerShdw blurRad="292100" dist="139700" dir="2700000" algn="tl" rotWithShape="0">
              <a:srgbClr val="333333">
                <a:alpha val="65000"/>
              </a:srgbClr>
            </a:outerShdw>
          </a:effectLst>
        </p:spPr>
      </p:pic>
      <p:sp>
        <p:nvSpPr>
          <p:cNvPr id="7" name="Left Brace 6">
            <a:extLst>
              <a:ext uri="{FF2B5EF4-FFF2-40B4-BE49-F238E27FC236}">
                <a16:creationId xmlns:a16="http://schemas.microsoft.com/office/drawing/2014/main" id="{0F07199D-B8B2-4FD7-95A9-6BC886BA3226}"/>
              </a:ext>
            </a:extLst>
          </p:cNvPr>
          <p:cNvSpPr/>
          <p:nvPr/>
        </p:nvSpPr>
        <p:spPr bwMode="gray">
          <a:xfrm>
            <a:off x="2866764" y="1911178"/>
            <a:ext cx="178871" cy="1441622"/>
          </a:xfrm>
          <a:prstGeom prst="leftBrac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0E31B46-9E88-446C-BFC6-C5AB2A174E59}"/>
              </a:ext>
            </a:extLst>
          </p:cNvPr>
          <p:cNvSpPr txBox="1"/>
          <p:nvPr/>
        </p:nvSpPr>
        <p:spPr>
          <a:xfrm>
            <a:off x="189669" y="2447323"/>
            <a:ext cx="2528813" cy="815608"/>
          </a:xfrm>
          <a:prstGeom prst="rect">
            <a:avLst/>
          </a:prstGeom>
        </p:spPr>
        <p:txBody>
          <a:bodyPr wrap="square" lIns="0" tIns="0" rIns="0" bIns="0" rtlCol="0">
            <a:spAutoFit/>
          </a:bodyPr>
          <a:lstStyle/>
          <a:p>
            <a:pPr algn="l">
              <a:spcAft>
                <a:spcPts val="600"/>
              </a:spcAft>
            </a:pPr>
            <a:r>
              <a:rPr lang="en-US" sz="1200" dirty="0"/>
              <a:t>Required ZT Solution Telemetry</a:t>
            </a:r>
          </a:p>
          <a:p>
            <a:pPr algn="l">
              <a:spcAft>
                <a:spcPts val="600"/>
              </a:spcAft>
            </a:pPr>
            <a:r>
              <a:rPr lang="en-US" sz="1200" dirty="0"/>
              <a:t>- Aligned on same Subject, Object and associated Transactional (Business; Not CVSS Risk)</a:t>
            </a:r>
          </a:p>
        </p:txBody>
      </p:sp>
      <p:sp>
        <p:nvSpPr>
          <p:cNvPr id="9" name="TextBox 8">
            <a:extLst>
              <a:ext uri="{FF2B5EF4-FFF2-40B4-BE49-F238E27FC236}">
                <a16:creationId xmlns:a16="http://schemas.microsoft.com/office/drawing/2014/main" id="{3E5AD150-BB17-4F48-9AE2-8386485F1B92}"/>
              </a:ext>
            </a:extLst>
          </p:cNvPr>
          <p:cNvSpPr txBox="1"/>
          <p:nvPr/>
        </p:nvSpPr>
        <p:spPr>
          <a:xfrm>
            <a:off x="5313403" y="5223260"/>
            <a:ext cx="2125361" cy="1261884"/>
          </a:xfrm>
          <a:prstGeom prst="rect">
            <a:avLst/>
          </a:prstGeom>
        </p:spPr>
        <p:txBody>
          <a:bodyPr wrap="square" lIns="0" tIns="0" rIns="0" bIns="0" rtlCol="0">
            <a:spAutoFit/>
          </a:bodyPr>
          <a:lstStyle/>
          <a:p>
            <a:pPr algn="l">
              <a:spcAft>
                <a:spcPts val="600"/>
              </a:spcAft>
            </a:pPr>
            <a:r>
              <a:rPr lang="en-US" sz="1200"/>
              <a:t>Continuous Inline ZT </a:t>
            </a:r>
            <a:r>
              <a:rPr lang="en-US" sz="1200" dirty="0"/>
              <a:t>Enforcement</a:t>
            </a:r>
          </a:p>
          <a:p>
            <a:pPr marL="171450" indent="-171450" algn="l">
              <a:spcAft>
                <a:spcPts val="600"/>
              </a:spcAft>
              <a:buFontTx/>
              <a:buChar char="-"/>
            </a:pPr>
            <a:r>
              <a:rPr lang="en-US" sz="1200" dirty="0"/>
              <a:t>Logically Adjacent to Resources (Objects)</a:t>
            </a:r>
          </a:p>
          <a:p>
            <a:pPr marL="171450" indent="-171450" algn="l">
              <a:spcAft>
                <a:spcPts val="600"/>
              </a:spcAft>
              <a:buFontTx/>
              <a:buChar char="-"/>
            </a:pPr>
            <a:r>
              <a:rPr lang="en-US" sz="1200" dirty="0"/>
              <a:t>Authoritative Controls and Independent Verification</a:t>
            </a:r>
          </a:p>
        </p:txBody>
      </p:sp>
      <p:sp>
        <p:nvSpPr>
          <p:cNvPr id="10" name="Left Brace 9">
            <a:extLst>
              <a:ext uri="{FF2B5EF4-FFF2-40B4-BE49-F238E27FC236}">
                <a16:creationId xmlns:a16="http://schemas.microsoft.com/office/drawing/2014/main" id="{242EB92B-3A6F-4501-B6E5-E84E6ABF1E2E}"/>
              </a:ext>
            </a:extLst>
          </p:cNvPr>
          <p:cNvSpPr/>
          <p:nvPr/>
        </p:nvSpPr>
        <p:spPr bwMode="gray">
          <a:xfrm rot="16200000">
            <a:off x="6284597" y="4201771"/>
            <a:ext cx="131805" cy="1598140"/>
          </a:xfrm>
          <a:prstGeom prst="leftBrac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4CE59873-48E7-461B-AB7C-3521B1EDD62D}"/>
              </a:ext>
            </a:extLst>
          </p:cNvPr>
          <p:cNvSpPr txBox="1"/>
          <p:nvPr/>
        </p:nvSpPr>
        <p:spPr>
          <a:xfrm>
            <a:off x="8632408" y="5223260"/>
            <a:ext cx="2821285" cy="1492716"/>
          </a:xfrm>
          <a:prstGeom prst="rect">
            <a:avLst/>
          </a:prstGeom>
        </p:spPr>
        <p:txBody>
          <a:bodyPr wrap="none" lIns="0" tIns="0" rIns="0" bIns="0" rtlCol="0">
            <a:spAutoFit/>
          </a:bodyPr>
          <a:lstStyle/>
          <a:p>
            <a:pPr algn="l">
              <a:spcAft>
                <a:spcPts val="600"/>
              </a:spcAft>
            </a:pPr>
            <a:r>
              <a:rPr lang="en-US" sz="1200" dirty="0"/>
              <a:t>Resources</a:t>
            </a:r>
          </a:p>
          <a:p>
            <a:pPr marL="171450" indent="-171450" algn="l">
              <a:spcAft>
                <a:spcPts val="600"/>
              </a:spcAft>
              <a:buFont typeface="Arial" panose="020B0604020202020204" pitchFamily="34" charset="0"/>
              <a:buChar char="•"/>
            </a:pPr>
            <a:r>
              <a:rPr lang="en-US" sz="1200" dirty="0"/>
              <a:t>Applications</a:t>
            </a:r>
          </a:p>
          <a:p>
            <a:pPr marL="171450" indent="-171450" algn="l">
              <a:spcAft>
                <a:spcPts val="600"/>
              </a:spcAft>
              <a:buFont typeface="Arial" panose="020B0604020202020204" pitchFamily="34" charset="0"/>
              <a:buChar char="•"/>
            </a:pPr>
            <a:r>
              <a:rPr lang="en-US" sz="1200" dirty="0"/>
              <a:t>Services </a:t>
            </a:r>
          </a:p>
          <a:p>
            <a:pPr marL="171450" indent="-171450" algn="l">
              <a:spcAft>
                <a:spcPts val="600"/>
              </a:spcAft>
              <a:buFont typeface="Arial" panose="020B0604020202020204" pitchFamily="34" charset="0"/>
              <a:buChar char="•"/>
            </a:pPr>
            <a:r>
              <a:rPr lang="en-US" sz="1200" dirty="0"/>
              <a:t>Micro-services/Containers (NSA)</a:t>
            </a:r>
          </a:p>
          <a:p>
            <a:pPr marL="171450" indent="-171450" algn="l">
              <a:spcAft>
                <a:spcPts val="600"/>
              </a:spcAft>
              <a:buFont typeface="Arial" panose="020B0604020202020204" pitchFamily="34" charset="0"/>
              <a:buChar char="•"/>
            </a:pPr>
            <a:r>
              <a:rPr lang="en-US" sz="1200" dirty="0"/>
              <a:t>(on Prem, Hosted, Cloud  and Edge)</a:t>
            </a:r>
          </a:p>
          <a:p>
            <a:pPr marL="171450" indent="-171450" algn="l">
              <a:spcAft>
                <a:spcPts val="600"/>
              </a:spcAft>
              <a:buFont typeface="Arial" panose="020B0604020202020204" pitchFamily="34" charset="0"/>
              <a:buChar char="•"/>
            </a:pPr>
            <a:endParaRPr lang="en-US" sz="1200" dirty="0"/>
          </a:p>
        </p:txBody>
      </p:sp>
      <p:cxnSp>
        <p:nvCxnSpPr>
          <p:cNvPr id="14" name="Straight Arrow Connector 13">
            <a:extLst>
              <a:ext uri="{FF2B5EF4-FFF2-40B4-BE49-F238E27FC236}">
                <a16:creationId xmlns:a16="http://schemas.microsoft.com/office/drawing/2014/main" id="{29CC8150-9B1B-44E7-8789-33A1ACA91DA8}"/>
              </a:ext>
            </a:extLst>
          </p:cNvPr>
          <p:cNvCxnSpPr>
            <a:cxnSpLocks/>
            <a:stCxn id="12" idx="0"/>
          </p:cNvCxnSpPr>
          <p:nvPr/>
        </p:nvCxnSpPr>
        <p:spPr bwMode="gray">
          <a:xfrm flipH="1" flipV="1">
            <a:off x="8237839" y="4382532"/>
            <a:ext cx="1805212" cy="8407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81B098E-4F26-4EFD-A9AC-2565A3BB658B}"/>
              </a:ext>
            </a:extLst>
          </p:cNvPr>
          <p:cNvSpPr txBox="1"/>
          <p:nvPr/>
        </p:nvSpPr>
        <p:spPr>
          <a:xfrm>
            <a:off x="2098637" y="5346421"/>
            <a:ext cx="2096728" cy="1231106"/>
          </a:xfrm>
          <a:prstGeom prst="rect">
            <a:avLst/>
          </a:prstGeom>
        </p:spPr>
        <p:txBody>
          <a:bodyPr wrap="none" lIns="0" tIns="0" rIns="0" bIns="0" rtlCol="0">
            <a:spAutoFit/>
          </a:bodyPr>
          <a:lstStyle/>
          <a:p>
            <a:pPr algn="l">
              <a:spcAft>
                <a:spcPts val="600"/>
              </a:spcAft>
            </a:pPr>
            <a:r>
              <a:rPr lang="en-US" sz="1200" dirty="0"/>
              <a:t>Assets (Page 8)</a:t>
            </a:r>
          </a:p>
          <a:p>
            <a:pPr marL="171450" indent="-171450" algn="l">
              <a:spcAft>
                <a:spcPts val="600"/>
              </a:spcAft>
              <a:buFont typeface="Arial" panose="020B0604020202020204" pitchFamily="34" charset="0"/>
              <a:buChar char="•"/>
            </a:pPr>
            <a:r>
              <a:rPr lang="en-US" sz="1200" dirty="0"/>
              <a:t>Servers, Desktops (Page7)</a:t>
            </a:r>
          </a:p>
          <a:p>
            <a:pPr marL="171450" indent="-171450" algn="l">
              <a:spcAft>
                <a:spcPts val="600"/>
              </a:spcAft>
              <a:buFont typeface="Arial" panose="020B0604020202020204" pitchFamily="34" charset="0"/>
              <a:buChar char="•"/>
            </a:pPr>
            <a:r>
              <a:rPr lang="en-US" sz="1200" dirty="0"/>
              <a:t>Laptops, Tablets, Phones</a:t>
            </a:r>
          </a:p>
          <a:p>
            <a:pPr marL="171450" indent="-171450" algn="l">
              <a:spcAft>
                <a:spcPts val="600"/>
              </a:spcAft>
              <a:buFont typeface="Arial" panose="020B0604020202020204" pitchFamily="34" charset="0"/>
              <a:buChar char="•"/>
            </a:pPr>
            <a:r>
              <a:rPr lang="en-US" sz="1200" dirty="0"/>
              <a:t>Mobile &amp; IoT Devices</a:t>
            </a:r>
          </a:p>
          <a:p>
            <a:pPr marL="171450" indent="-171450" algn="l">
              <a:spcAft>
                <a:spcPts val="600"/>
              </a:spcAft>
              <a:buFont typeface="Arial" panose="020B0604020202020204" pitchFamily="34" charset="0"/>
              <a:buChar char="•"/>
            </a:pPr>
            <a:endParaRPr lang="en-US" sz="1200" dirty="0"/>
          </a:p>
        </p:txBody>
      </p:sp>
      <p:sp>
        <p:nvSpPr>
          <p:cNvPr id="17" name="TextBox 16">
            <a:extLst>
              <a:ext uri="{FF2B5EF4-FFF2-40B4-BE49-F238E27FC236}">
                <a16:creationId xmlns:a16="http://schemas.microsoft.com/office/drawing/2014/main" id="{0459DE78-0736-40C7-8597-6E8DBDB26D12}"/>
              </a:ext>
            </a:extLst>
          </p:cNvPr>
          <p:cNvSpPr txBox="1"/>
          <p:nvPr/>
        </p:nvSpPr>
        <p:spPr>
          <a:xfrm>
            <a:off x="133516" y="5346421"/>
            <a:ext cx="1803379" cy="1492716"/>
          </a:xfrm>
          <a:prstGeom prst="rect">
            <a:avLst/>
          </a:prstGeom>
        </p:spPr>
        <p:txBody>
          <a:bodyPr wrap="none" lIns="0" tIns="0" rIns="0" bIns="0" rtlCol="0">
            <a:spAutoFit/>
          </a:bodyPr>
          <a:lstStyle/>
          <a:p>
            <a:pPr algn="l">
              <a:spcAft>
                <a:spcPts val="600"/>
              </a:spcAft>
            </a:pPr>
            <a:r>
              <a:rPr lang="en-US" sz="1200" dirty="0"/>
              <a:t>Subjects (Page 7)</a:t>
            </a:r>
          </a:p>
          <a:p>
            <a:pPr marL="171450" indent="-171450" algn="l">
              <a:spcAft>
                <a:spcPts val="600"/>
              </a:spcAft>
              <a:buFont typeface="Arial" panose="020B0604020202020204" pitchFamily="34" charset="0"/>
              <a:buChar char="•"/>
            </a:pPr>
            <a:r>
              <a:rPr lang="en-US" sz="1200" dirty="0"/>
              <a:t>Users, Roles</a:t>
            </a:r>
          </a:p>
          <a:p>
            <a:pPr marL="171450" indent="-171450" algn="l">
              <a:spcAft>
                <a:spcPts val="600"/>
              </a:spcAft>
              <a:buFont typeface="Arial" panose="020B0604020202020204" pitchFamily="34" charset="0"/>
              <a:buChar char="•"/>
            </a:pPr>
            <a:r>
              <a:rPr lang="en-US" sz="1200" dirty="0"/>
              <a:t>Service Accounts</a:t>
            </a:r>
          </a:p>
          <a:p>
            <a:pPr marL="171450" indent="-171450" algn="l">
              <a:spcAft>
                <a:spcPts val="600"/>
              </a:spcAft>
              <a:buFont typeface="Arial" panose="020B0604020202020204" pitchFamily="34" charset="0"/>
              <a:buChar char="•"/>
            </a:pPr>
            <a:r>
              <a:rPr lang="en-US" sz="1200" dirty="0"/>
              <a:t>Identity Records (Rep)</a:t>
            </a:r>
          </a:p>
          <a:p>
            <a:pPr marL="171450" indent="-171450" algn="l">
              <a:spcAft>
                <a:spcPts val="600"/>
              </a:spcAft>
              <a:buFont typeface="Arial" panose="020B0604020202020204" pitchFamily="34" charset="0"/>
              <a:buChar char="•"/>
            </a:pPr>
            <a:r>
              <a:rPr lang="en-US" sz="1200" dirty="0"/>
              <a:t>…</a:t>
            </a:r>
          </a:p>
          <a:p>
            <a:pPr marL="171450" indent="-171450" algn="l">
              <a:spcAft>
                <a:spcPts val="600"/>
              </a:spcAft>
              <a:buFont typeface="Arial" panose="020B0604020202020204" pitchFamily="34" charset="0"/>
              <a:buChar char="•"/>
            </a:pPr>
            <a:endParaRPr lang="en-US" sz="1200" dirty="0"/>
          </a:p>
        </p:txBody>
      </p:sp>
      <p:cxnSp>
        <p:nvCxnSpPr>
          <p:cNvPr id="18" name="Straight Arrow Connector 17">
            <a:extLst>
              <a:ext uri="{FF2B5EF4-FFF2-40B4-BE49-F238E27FC236}">
                <a16:creationId xmlns:a16="http://schemas.microsoft.com/office/drawing/2014/main" id="{81480F86-1037-48DD-8372-2C0B58E33CD4}"/>
              </a:ext>
            </a:extLst>
          </p:cNvPr>
          <p:cNvCxnSpPr>
            <a:cxnSpLocks/>
            <a:stCxn id="17" idx="0"/>
          </p:cNvCxnSpPr>
          <p:nvPr/>
        </p:nvCxnSpPr>
        <p:spPr bwMode="gray">
          <a:xfrm flipV="1">
            <a:off x="1035206" y="4382530"/>
            <a:ext cx="2731225" cy="96389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3918254-B300-4262-A426-58638928E583}"/>
              </a:ext>
            </a:extLst>
          </p:cNvPr>
          <p:cNvCxnSpPr>
            <a:cxnSpLocks/>
            <a:stCxn id="16" idx="0"/>
          </p:cNvCxnSpPr>
          <p:nvPr/>
        </p:nvCxnSpPr>
        <p:spPr bwMode="gray">
          <a:xfrm flipV="1">
            <a:off x="3147001" y="4382531"/>
            <a:ext cx="949380" cy="96389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888B52F-5112-4CDB-BA0E-7A8DECB09FCC}"/>
              </a:ext>
            </a:extLst>
          </p:cNvPr>
          <p:cNvSpPr txBox="1"/>
          <p:nvPr/>
        </p:nvSpPr>
        <p:spPr>
          <a:xfrm>
            <a:off x="9382897" y="2631989"/>
            <a:ext cx="1574149" cy="446276"/>
          </a:xfrm>
          <a:prstGeom prst="rect">
            <a:avLst/>
          </a:prstGeom>
        </p:spPr>
        <p:txBody>
          <a:bodyPr wrap="none" lIns="0" tIns="0" rIns="0" bIns="0" rtlCol="0">
            <a:spAutoFit/>
          </a:bodyPr>
          <a:lstStyle/>
          <a:p>
            <a:pPr algn="l">
              <a:spcAft>
                <a:spcPts val="600"/>
              </a:spcAft>
            </a:pPr>
            <a:r>
              <a:rPr lang="en-US" sz="1200" dirty="0"/>
              <a:t>ZT Policy Statements </a:t>
            </a:r>
          </a:p>
          <a:p>
            <a:pPr algn="l">
              <a:spcAft>
                <a:spcPts val="600"/>
              </a:spcAft>
            </a:pPr>
            <a:r>
              <a:rPr lang="en-US" sz="1200" dirty="0"/>
              <a:t>(e.g. OPA, …)</a:t>
            </a:r>
          </a:p>
        </p:txBody>
      </p:sp>
      <p:cxnSp>
        <p:nvCxnSpPr>
          <p:cNvPr id="26" name="Straight Arrow Connector 25">
            <a:extLst>
              <a:ext uri="{FF2B5EF4-FFF2-40B4-BE49-F238E27FC236}">
                <a16:creationId xmlns:a16="http://schemas.microsoft.com/office/drawing/2014/main" id="{ADE65A43-DF8B-4AC7-9203-C45110E6DFC1}"/>
              </a:ext>
            </a:extLst>
          </p:cNvPr>
          <p:cNvCxnSpPr>
            <a:cxnSpLocks/>
            <a:stCxn id="25" idx="1"/>
          </p:cNvCxnSpPr>
          <p:nvPr/>
        </p:nvCxnSpPr>
        <p:spPr bwMode="gray">
          <a:xfrm flipH="1" flipV="1">
            <a:off x="7043353" y="2818777"/>
            <a:ext cx="2339544" cy="3635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6A0281-AB9E-4F78-993E-89FF476518CA}"/>
              </a:ext>
            </a:extLst>
          </p:cNvPr>
          <p:cNvSpPr txBox="1"/>
          <p:nvPr/>
        </p:nvSpPr>
        <p:spPr>
          <a:xfrm>
            <a:off x="5313403" y="1160827"/>
            <a:ext cx="1133324" cy="184666"/>
          </a:xfrm>
          <a:prstGeom prst="rect">
            <a:avLst/>
          </a:prstGeom>
        </p:spPr>
        <p:txBody>
          <a:bodyPr wrap="none" lIns="0" tIns="0" rIns="0" bIns="0" rtlCol="0">
            <a:spAutoFit/>
          </a:bodyPr>
          <a:lstStyle/>
          <a:p>
            <a:pPr algn="l">
              <a:spcAft>
                <a:spcPts val="600"/>
              </a:spcAft>
            </a:pPr>
            <a:r>
              <a:rPr lang="en-US" sz="1200" dirty="0"/>
              <a:t>ZT Architecture</a:t>
            </a:r>
          </a:p>
        </p:txBody>
      </p:sp>
      <p:sp>
        <p:nvSpPr>
          <p:cNvPr id="30" name="Left Brace 29">
            <a:extLst>
              <a:ext uri="{FF2B5EF4-FFF2-40B4-BE49-F238E27FC236}">
                <a16:creationId xmlns:a16="http://schemas.microsoft.com/office/drawing/2014/main" id="{A99A16BC-5FC0-4100-BA74-D2B4A1BB8C49}"/>
              </a:ext>
            </a:extLst>
          </p:cNvPr>
          <p:cNvSpPr/>
          <p:nvPr/>
        </p:nvSpPr>
        <p:spPr bwMode="gray">
          <a:xfrm rot="5400000">
            <a:off x="5740024" y="-1224721"/>
            <a:ext cx="165072" cy="5553850"/>
          </a:xfrm>
          <a:prstGeom prst="leftBrac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Arrow: Circular 1">
            <a:extLst>
              <a:ext uri="{FF2B5EF4-FFF2-40B4-BE49-F238E27FC236}">
                <a16:creationId xmlns:a16="http://schemas.microsoft.com/office/drawing/2014/main" id="{3CDCB7B9-E79D-4822-B70A-8BF6111B6931}"/>
              </a:ext>
            </a:extLst>
          </p:cNvPr>
          <p:cNvSpPr/>
          <p:nvPr/>
        </p:nvSpPr>
        <p:spPr>
          <a:xfrm rot="4681174">
            <a:off x="5696630" y="3470332"/>
            <a:ext cx="1340986" cy="1364774"/>
          </a:xfrm>
          <a:prstGeom prst="circularArrow">
            <a:avLst>
              <a:gd name="adj1" fmla="val 7661"/>
              <a:gd name="adj2" fmla="val 991166"/>
              <a:gd name="adj3" fmla="val 3728710"/>
              <a:gd name="adj4" fmla="val 6111602"/>
              <a:gd name="adj5" fmla="val 8802"/>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319659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42AF29B-AA4D-45E2-A638-F9975DFF8BCF}"/>
              </a:ext>
            </a:extLst>
          </p:cNvPr>
          <p:cNvSpPr>
            <a:spLocks noGrp="1"/>
          </p:cNvSpPr>
          <p:nvPr>
            <p:ph type="subTitle" idx="10"/>
          </p:nvPr>
        </p:nvSpPr>
        <p:spPr/>
        <p:txBody>
          <a:bodyPr/>
          <a:lstStyle/>
          <a:p>
            <a:endParaRPr lang="en-US" dirty="0"/>
          </a:p>
        </p:txBody>
      </p:sp>
      <p:sp>
        <p:nvSpPr>
          <p:cNvPr id="3" name="Title 2">
            <a:extLst>
              <a:ext uri="{FF2B5EF4-FFF2-40B4-BE49-F238E27FC236}">
                <a16:creationId xmlns:a16="http://schemas.microsoft.com/office/drawing/2014/main" id="{D297427B-9C49-401E-AD14-DC28C7D7CABD}"/>
              </a:ext>
            </a:extLst>
          </p:cNvPr>
          <p:cNvSpPr>
            <a:spLocks noGrp="1"/>
          </p:cNvSpPr>
          <p:nvPr>
            <p:ph type="title"/>
          </p:nvPr>
        </p:nvSpPr>
        <p:spPr/>
        <p:txBody>
          <a:bodyPr/>
          <a:lstStyle/>
          <a:p>
            <a:r>
              <a:rPr lang="en-US" dirty="0"/>
              <a:t>ZTA Implies Layering (end to end)</a:t>
            </a:r>
          </a:p>
        </p:txBody>
      </p:sp>
      <p:pic>
        <p:nvPicPr>
          <p:cNvPr id="4" name="Picture 3">
            <a:extLst>
              <a:ext uri="{FF2B5EF4-FFF2-40B4-BE49-F238E27FC236}">
                <a16:creationId xmlns:a16="http://schemas.microsoft.com/office/drawing/2014/main" id="{BD5B43AD-5AA7-4512-ADAB-4087854D912C}"/>
              </a:ext>
            </a:extLst>
          </p:cNvPr>
          <p:cNvPicPr>
            <a:picLocks noChangeAspect="1"/>
          </p:cNvPicPr>
          <p:nvPr/>
        </p:nvPicPr>
        <p:blipFill>
          <a:blip r:embed="rId2"/>
          <a:stretch>
            <a:fillRect/>
          </a:stretch>
        </p:blipFill>
        <p:spPr>
          <a:xfrm>
            <a:off x="1079734" y="3826521"/>
            <a:ext cx="3199204" cy="181087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576FD95-3A7D-4183-BC3C-3CF6DC77C558}"/>
              </a:ext>
            </a:extLst>
          </p:cNvPr>
          <p:cNvPicPr>
            <a:picLocks noChangeAspect="1"/>
          </p:cNvPicPr>
          <p:nvPr/>
        </p:nvPicPr>
        <p:blipFill>
          <a:blip r:embed="rId2"/>
          <a:stretch>
            <a:fillRect/>
          </a:stretch>
        </p:blipFill>
        <p:spPr>
          <a:xfrm>
            <a:off x="4729093" y="3826521"/>
            <a:ext cx="3199204" cy="181087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DAD1858-C696-40DD-9A61-A1C6B6EFA0E2}"/>
              </a:ext>
            </a:extLst>
          </p:cNvPr>
          <p:cNvPicPr>
            <a:picLocks noChangeAspect="1"/>
          </p:cNvPicPr>
          <p:nvPr/>
        </p:nvPicPr>
        <p:blipFill>
          <a:blip r:embed="rId2"/>
          <a:stretch>
            <a:fillRect/>
          </a:stretch>
        </p:blipFill>
        <p:spPr>
          <a:xfrm>
            <a:off x="8361983" y="3826521"/>
            <a:ext cx="3199204" cy="181087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2C0DEE3A-BE53-4D01-83E9-57D44C55A962}"/>
              </a:ext>
            </a:extLst>
          </p:cNvPr>
          <p:cNvSpPr txBox="1"/>
          <p:nvPr/>
        </p:nvSpPr>
        <p:spPr>
          <a:xfrm>
            <a:off x="1079734" y="3466368"/>
            <a:ext cx="1284006" cy="184666"/>
          </a:xfrm>
          <a:prstGeom prst="rect">
            <a:avLst/>
          </a:prstGeom>
        </p:spPr>
        <p:txBody>
          <a:bodyPr wrap="none" lIns="0" tIns="0" rIns="0" bIns="0" rtlCol="0">
            <a:spAutoFit/>
          </a:bodyPr>
          <a:lstStyle/>
          <a:p>
            <a:pPr algn="l">
              <a:spcAft>
                <a:spcPts val="600"/>
              </a:spcAft>
            </a:pPr>
            <a:r>
              <a:rPr lang="en-US" sz="1200" dirty="0"/>
              <a:t>User/Device/App</a:t>
            </a:r>
          </a:p>
        </p:txBody>
      </p:sp>
      <p:sp>
        <p:nvSpPr>
          <p:cNvPr id="8" name="TextBox 7">
            <a:extLst>
              <a:ext uri="{FF2B5EF4-FFF2-40B4-BE49-F238E27FC236}">
                <a16:creationId xmlns:a16="http://schemas.microsoft.com/office/drawing/2014/main" id="{5A9E19AC-5E97-499C-B127-64E031E39897}"/>
              </a:ext>
            </a:extLst>
          </p:cNvPr>
          <p:cNvSpPr txBox="1"/>
          <p:nvPr/>
        </p:nvSpPr>
        <p:spPr>
          <a:xfrm>
            <a:off x="4729093" y="3462372"/>
            <a:ext cx="2140009" cy="184666"/>
          </a:xfrm>
          <a:prstGeom prst="rect">
            <a:avLst/>
          </a:prstGeom>
        </p:spPr>
        <p:txBody>
          <a:bodyPr wrap="none" lIns="0" tIns="0" rIns="0" bIns="0" rtlCol="0">
            <a:spAutoFit/>
          </a:bodyPr>
          <a:lstStyle/>
          <a:p>
            <a:pPr algn="l">
              <a:spcAft>
                <a:spcPts val="600"/>
              </a:spcAft>
            </a:pPr>
            <a:r>
              <a:rPr lang="en-US" sz="1200" dirty="0"/>
              <a:t>Session/Host/Hosted Service</a:t>
            </a:r>
          </a:p>
        </p:txBody>
      </p:sp>
      <p:sp>
        <p:nvSpPr>
          <p:cNvPr id="9" name="TextBox 8">
            <a:extLst>
              <a:ext uri="{FF2B5EF4-FFF2-40B4-BE49-F238E27FC236}">
                <a16:creationId xmlns:a16="http://schemas.microsoft.com/office/drawing/2014/main" id="{7EFC010D-694C-4907-A8E1-6A79B6FDE7F7}"/>
              </a:ext>
            </a:extLst>
          </p:cNvPr>
          <p:cNvSpPr txBox="1"/>
          <p:nvPr/>
        </p:nvSpPr>
        <p:spPr>
          <a:xfrm>
            <a:off x="8361983" y="3462372"/>
            <a:ext cx="3218830" cy="184666"/>
          </a:xfrm>
          <a:prstGeom prst="rect">
            <a:avLst/>
          </a:prstGeom>
        </p:spPr>
        <p:txBody>
          <a:bodyPr wrap="none" lIns="0" tIns="0" rIns="0" bIns="0" rtlCol="0">
            <a:spAutoFit/>
          </a:bodyPr>
          <a:lstStyle/>
          <a:p>
            <a:pPr algn="l">
              <a:spcAft>
                <a:spcPts val="600"/>
              </a:spcAft>
            </a:pPr>
            <a:r>
              <a:rPr lang="en-US" sz="1200" dirty="0">
                <a:highlight>
                  <a:srgbClr val="FFFF00"/>
                </a:highlight>
              </a:rPr>
              <a:t>ID/Container/Application-Micro-service, SM</a:t>
            </a:r>
          </a:p>
        </p:txBody>
      </p:sp>
      <p:sp>
        <p:nvSpPr>
          <p:cNvPr id="11" name="TextBox 10">
            <a:extLst>
              <a:ext uri="{FF2B5EF4-FFF2-40B4-BE49-F238E27FC236}">
                <a16:creationId xmlns:a16="http://schemas.microsoft.com/office/drawing/2014/main" id="{8773B556-8144-4CC8-A604-3D3D303819CF}"/>
              </a:ext>
            </a:extLst>
          </p:cNvPr>
          <p:cNvSpPr txBox="1"/>
          <p:nvPr/>
        </p:nvSpPr>
        <p:spPr>
          <a:xfrm>
            <a:off x="1164341" y="1639723"/>
            <a:ext cx="9899374" cy="1231106"/>
          </a:xfrm>
          <a:prstGeom prst="rect">
            <a:avLst/>
          </a:prstGeom>
        </p:spPr>
        <p:txBody>
          <a:bodyPr wrap="square" lIns="0" tIns="0" rIns="0" bIns="0" rtlCol="0">
            <a:spAutoFit/>
          </a:bodyPr>
          <a:lstStyle/>
          <a:p>
            <a:pPr algn="l">
              <a:spcAft>
                <a:spcPts val="600"/>
              </a:spcAft>
            </a:pPr>
            <a:r>
              <a:rPr lang="en-US" sz="1200" dirty="0"/>
              <a:t>Enterprise Business aware ZT Policy</a:t>
            </a:r>
          </a:p>
          <a:p>
            <a:pPr marL="628650" lvl="1" indent="-171450">
              <a:spcAft>
                <a:spcPts val="600"/>
              </a:spcAft>
              <a:buFontTx/>
              <a:buChar char="-"/>
            </a:pPr>
            <a:r>
              <a:rPr lang="en-US" sz="1200" dirty="0"/>
              <a:t>Criticality Impact aware – real Risk</a:t>
            </a:r>
          </a:p>
          <a:p>
            <a:pPr marL="628650" lvl="1" indent="-171450">
              <a:spcAft>
                <a:spcPts val="600"/>
              </a:spcAft>
              <a:buFontTx/>
              <a:buChar char="-"/>
            </a:pPr>
            <a:r>
              <a:rPr lang="en-US" sz="1200" dirty="0"/>
              <a:t>Aligned from User To Enterprise Application </a:t>
            </a:r>
          </a:p>
          <a:p>
            <a:pPr marL="628650" lvl="1" indent="-171450">
              <a:spcAft>
                <a:spcPts val="600"/>
              </a:spcAft>
              <a:buFontTx/>
              <a:buChar char="-"/>
            </a:pPr>
            <a:r>
              <a:rPr lang="en-US" sz="1200" dirty="0"/>
              <a:t>Entitlement and Anomaly Informed</a:t>
            </a:r>
          </a:p>
          <a:p>
            <a:pPr marL="628650" lvl="1" indent="-171450">
              <a:spcAft>
                <a:spcPts val="600"/>
              </a:spcAft>
              <a:buFontTx/>
              <a:buChar char="-"/>
            </a:pPr>
            <a:endParaRPr lang="en-US" sz="1200" dirty="0"/>
          </a:p>
        </p:txBody>
      </p:sp>
      <p:cxnSp>
        <p:nvCxnSpPr>
          <p:cNvPr id="15" name="Straight Arrow Connector 14">
            <a:extLst>
              <a:ext uri="{FF2B5EF4-FFF2-40B4-BE49-F238E27FC236}">
                <a16:creationId xmlns:a16="http://schemas.microsoft.com/office/drawing/2014/main" id="{79F3C4DE-171A-47A9-895E-7A7116C2D69E}"/>
              </a:ext>
            </a:extLst>
          </p:cNvPr>
          <p:cNvCxnSpPr>
            <a:cxnSpLocks/>
            <a:stCxn id="11" idx="2"/>
          </p:cNvCxnSpPr>
          <p:nvPr/>
        </p:nvCxnSpPr>
        <p:spPr bwMode="gray">
          <a:xfrm>
            <a:off x="6114028" y="2870829"/>
            <a:ext cx="11442" cy="38612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720DE0-AB5D-4AB3-A00C-BFC448593921}"/>
              </a:ext>
            </a:extLst>
          </p:cNvPr>
          <p:cNvCxnSpPr>
            <a:cxnSpLocks/>
            <a:stCxn id="11" idx="2"/>
          </p:cNvCxnSpPr>
          <p:nvPr/>
        </p:nvCxnSpPr>
        <p:spPr bwMode="gray">
          <a:xfrm flipH="1">
            <a:off x="4318698" y="2870829"/>
            <a:ext cx="1795330" cy="38612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B5401D-DCE3-46F6-8FC9-6120CEDFE694}"/>
              </a:ext>
            </a:extLst>
          </p:cNvPr>
          <p:cNvCxnSpPr>
            <a:cxnSpLocks/>
            <a:stCxn id="11" idx="2"/>
          </p:cNvCxnSpPr>
          <p:nvPr/>
        </p:nvCxnSpPr>
        <p:spPr bwMode="gray">
          <a:xfrm>
            <a:off x="6114028" y="2870829"/>
            <a:ext cx="1854025" cy="38612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3AA6036F-8583-4774-8027-46CA7EE22DD6}"/>
              </a:ext>
            </a:extLst>
          </p:cNvPr>
          <p:cNvSpPr/>
          <p:nvPr/>
        </p:nvSpPr>
        <p:spPr>
          <a:xfrm>
            <a:off x="5294425" y="1951043"/>
            <a:ext cx="2673628" cy="517414"/>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e.g.: OPA + YAML + </a:t>
            </a:r>
            <a:r>
              <a:rPr lang="en-US" sz="1200" dirty="0" err="1">
                <a:solidFill>
                  <a:schemeClr val="tx2"/>
                </a:solidFill>
              </a:rPr>
              <a:t>Stacklet</a:t>
            </a:r>
            <a:endParaRPr lang="en-US" sz="1200" dirty="0">
              <a:solidFill>
                <a:schemeClr val="tx2"/>
              </a:solidFill>
            </a:endParaRPr>
          </a:p>
        </p:txBody>
      </p:sp>
      <p:sp>
        <p:nvSpPr>
          <p:cNvPr id="16" name="Rectangle: Rounded Corners 15">
            <a:extLst>
              <a:ext uri="{FF2B5EF4-FFF2-40B4-BE49-F238E27FC236}">
                <a16:creationId xmlns:a16="http://schemas.microsoft.com/office/drawing/2014/main" id="{60312220-88AD-40A5-9765-719594E00BF0}"/>
              </a:ext>
            </a:extLst>
          </p:cNvPr>
          <p:cNvSpPr/>
          <p:nvPr/>
        </p:nvSpPr>
        <p:spPr>
          <a:xfrm>
            <a:off x="5198359" y="1795645"/>
            <a:ext cx="2673628" cy="517414"/>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e.g.: OPA + YAML + </a:t>
            </a:r>
            <a:r>
              <a:rPr lang="en-US" sz="1200" dirty="0" err="1">
                <a:solidFill>
                  <a:schemeClr val="tx2"/>
                </a:solidFill>
              </a:rPr>
              <a:t>RiskMap</a:t>
            </a:r>
            <a:endParaRPr lang="en-US" sz="1200" dirty="0">
              <a:solidFill>
                <a:schemeClr val="tx2"/>
              </a:solidFill>
            </a:endParaRPr>
          </a:p>
        </p:txBody>
      </p:sp>
      <p:sp>
        <p:nvSpPr>
          <p:cNvPr id="18" name="Rectangle: Rounded Corners 17">
            <a:extLst>
              <a:ext uri="{FF2B5EF4-FFF2-40B4-BE49-F238E27FC236}">
                <a16:creationId xmlns:a16="http://schemas.microsoft.com/office/drawing/2014/main" id="{70552355-DCF3-4B4F-9E89-A7C5052A0F2C}"/>
              </a:ext>
            </a:extLst>
          </p:cNvPr>
          <p:cNvSpPr/>
          <p:nvPr/>
        </p:nvSpPr>
        <p:spPr>
          <a:xfrm>
            <a:off x="5102293" y="1634394"/>
            <a:ext cx="2673628" cy="517414"/>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e.g.: OPA + YAML + </a:t>
            </a:r>
            <a:r>
              <a:rPr lang="en-US" sz="1200" dirty="0" err="1">
                <a:solidFill>
                  <a:schemeClr val="tx2"/>
                </a:solidFill>
              </a:rPr>
              <a:t>Stacklet</a:t>
            </a:r>
            <a:endParaRPr lang="en-US" sz="1200" dirty="0">
              <a:solidFill>
                <a:schemeClr val="tx2"/>
              </a:solidFill>
            </a:endParaRPr>
          </a:p>
        </p:txBody>
      </p:sp>
      <p:sp>
        <p:nvSpPr>
          <p:cNvPr id="35" name="TextBox 34">
            <a:extLst>
              <a:ext uri="{FF2B5EF4-FFF2-40B4-BE49-F238E27FC236}">
                <a16:creationId xmlns:a16="http://schemas.microsoft.com/office/drawing/2014/main" id="{CE480CD7-9B11-4ACB-89ED-757C7F69EE91}"/>
              </a:ext>
            </a:extLst>
          </p:cNvPr>
          <p:cNvSpPr txBox="1"/>
          <p:nvPr/>
        </p:nvSpPr>
        <p:spPr>
          <a:xfrm>
            <a:off x="5676077" y="1198653"/>
            <a:ext cx="1526059" cy="184666"/>
          </a:xfrm>
          <a:prstGeom prst="rect">
            <a:avLst/>
          </a:prstGeom>
        </p:spPr>
        <p:txBody>
          <a:bodyPr wrap="none" lIns="0" tIns="0" rIns="0" bIns="0" rtlCol="0">
            <a:spAutoFit/>
          </a:bodyPr>
          <a:lstStyle/>
          <a:p>
            <a:pPr algn="l">
              <a:spcAft>
                <a:spcPts val="600"/>
              </a:spcAft>
            </a:pPr>
            <a:r>
              <a:rPr lang="en-US" sz="1200" dirty="0"/>
              <a:t>Risk Aware ZT Policy</a:t>
            </a:r>
          </a:p>
        </p:txBody>
      </p:sp>
      <p:cxnSp>
        <p:nvCxnSpPr>
          <p:cNvPr id="37" name="Straight Arrow Connector 36">
            <a:extLst>
              <a:ext uri="{FF2B5EF4-FFF2-40B4-BE49-F238E27FC236}">
                <a16:creationId xmlns:a16="http://schemas.microsoft.com/office/drawing/2014/main" id="{A5BB8283-7AE0-464E-8A7D-4B6BE75B1918}"/>
              </a:ext>
            </a:extLst>
          </p:cNvPr>
          <p:cNvCxnSpPr>
            <a:stCxn id="35" idx="2"/>
            <a:endCxn id="18" idx="0"/>
          </p:cNvCxnSpPr>
          <p:nvPr/>
        </p:nvCxnSpPr>
        <p:spPr bwMode="gray">
          <a:xfrm>
            <a:off x="6439107" y="1383319"/>
            <a:ext cx="0" cy="25107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3518BD2-0F7B-4E02-ACD3-498216737ED0}"/>
              </a:ext>
            </a:extLst>
          </p:cNvPr>
          <p:cNvCxnSpPr/>
          <p:nvPr/>
        </p:nvCxnSpPr>
        <p:spPr bwMode="gray">
          <a:xfrm>
            <a:off x="1043991" y="5718386"/>
            <a:ext cx="10481453" cy="77821"/>
          </a:xfrm>
          <a:prstGeom prst="straightConnector1">
            <a:avLst/>
          </a:prstGeom>
          <a:ln w="2540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EC268D1-64E5-4147-85FD-E81EFBA9F9AE}"/>
              </a:ext>
            </a:extLst>
          </p:cNvPr>
          <p:cNvSpPr txBox="1"/>
          <p:nvPr/>
        </p:nvSpPr>
        <p:spPr>
          <a:xfrm>
            <a:off x="1398477" y="5994198"/>
            <a:ext cx="2543966" cy="184666"/>
          </a:xfrm>
          <a:prstGeom prst="rect">
            <a:avLst/>
          </a:prstGeom>
        </p:spPr>
        <p:txBody>
          <a:bodyPr wrap="none" lIns="0" tIns="0" rIns="0" bIns="0" rtlCol="0">
            <a:spAutoFit/>
          </a:bodyPr>
          <a:lstStyle/>
          <a:p>
            <a:pPr algn="l">
              <a:spcAft>
                <a:spcPts val="600"/>
              </a:spcAft>
            </a:pPr>
            <a:r>
              <a:rPr lang="en-US" sz="1200" dirty="0"/>
              <a:t>Aligned ZT Conformant Policy (EU)</a:t>
            </a:r>
          </a:p>
        </p:txBody>
      </p:sp>
      <p:sp>
        <p:nvSpPr>
          <p:cNvPr id="22" name="TextBox 21">
            <a:extLst>
              <a:ext uri="{FF2B5EF4-FFF2-40B4-BE49-F238E27FC236}">
                <a16:creationId xmlns:a16="http://schemas.microsoft.com/office/drawing/2014/main" id="{E14FA128-99E3-44AE-96A2-B0E64359A367}"/>
              </a:ext>
            </a:extLst>
          </p:cNvPr>
          <p:cNvSpPr txBox="1"/>
          <p:nvPr/>
        </p:nvSpPr>
        <p:spPr>
          <a:xfrm>
            <a:off x="4777986" y="5990202"/>
            <a:ext cx="2604880" cy="184666"/>
          </a:xfrm>
          <a:prstGeom prst="rect">
            <a:avLst/>
          </a:prstGeom>
        </p:spPr>
        <p:txBody>
          <a:bodyPr wrap="none" lIns="0" tIns="0" rIns="0" bIns="0" rtlCol="0">
            <a:spAutoFit/>
          </a:bodyPr>
          <a:lstStyle/>
          <a:p>
            <a:pPr algn="l">
              <a:spcAft>
                <a:spcPts val="600"/>
              </a:spcAft>
            </a:pPr>
            <a:r>
              <a:rPr lang="en-US" sz="1200" dirty="0"/>
              <a:t>Aligned ZT Conformant Policy (GW)</a:t>
            </a:r>
          </a:p>
        </p:txBody>
      </p:sp>
      <p:sp>
        <p:nvSpPr>
          <p:cNvPr id="23" name="TextBox 22">
            <a:extLst>
              <a:ext uri="{FF2B5EF4-FFF2-40B4-BE49-F238E27FC236}">
                <a16:creationId xmlns:a16="http://schemas.microsoft.com/office/drawing/2014/main" id="{4544B108-59D6-4DCC-8795-AA0E37AABE92}"/>
              </a:ext>
            </a:extLst>
          </p:cNvPr>
          <p:cNvSpPr txBox="1"/>
          <p:nvPr/>
        </p:nvSpPr>
        <p:spPr>
          <a:xfrm>
            <a:off x="8472914" y="5990202"/>
            <a:ext cx="2556790" cy="184666"/>
          </a:xfrm>
          <a:prstGeom prst="rect">
            <a:avLst/>
          </a:prstGeom>
        </p:spPr>
        <p:txBody>
          <a:bodyPr wrap="none" lIns="0" tIns="0" rIns="0" bIns="0" rtlCol="0">
            <a:spAutoFit/>
          </a:bodyPr>
          <a:lstStyle/>
          <a:p>
            <a:pPr algn="l">
              <a:spcAft>
                <a:spcPts val="600"/>
              </a:spcAft>
            </a:pPr>
            <a:r>
              <a:rPr lang="en-US" sz="1200" dirty="0"/>
              <a:t>Aligned ZT Conformant Policy (SM)</a:t>
            </a:r>
          </a:p>
        </p:txBody>
      </p:sp>
      <p:sp>
        <p:nvSpPr>
          <p:cNvPr id="13" name="TextBox 12">
            <a:extLst>
              <a:ext uri="{FF2B5EF4-FFF2-40B4-BE49-F238E27FC236}">
                <a16:creationId xmlns:a16="http://schemas.microsoft.com/office/drawing/2014/main" id="{AEB9BFEE-632C-4125-AAF2-A378B13DC319}"/>
              </a:ext>
            </a:extLst>
          </p:cNvPr>
          <p:cNvSpPr txBox="1"/>
          <p:nvPr/>
        </p:nvSpPr>
        <p:spPr>
          <a:xfrm>
            <a:off x="5216363" y="2512992"/>
            <a:ext cx="2885405" cy="184666"/>
          </a:xfrm>
          <a:prstGeom prst="rect">
            <a:avLst/>
          </a:prstGeom>
        </p:spPr>
        <p:txBody>
          <a:bodyPr wrap="none" lIns="0" tIns="0" rIns="0" bIns="0" rtlCol="0">
            <a:spAutoFit/>
          </a:bodyPr>
          <a:lstStyle/>
          <a:p>
            <a:pPr algn="l">
              <a:spcAft>
                <a:spcPts val="600"/>
              </a:spcAft>
            </a:pPr>
            <a:r>
              <a:rPr lang="en-US" sz="1200" dirty="0"/>
              <a:t>(Subject, Object, Criticality/Importance)</a:t>
            </a:r>
          </a:p>
        </p:txBody>
      </p:sp>
      <p:sp>
        <p:nvSpPr>
          <p:cNvPr id="25" name="TextBox 24">
            <a:extLst>
              <a:ext uri="{FF2B5EF4-FFF2-40B4-BE49-F238E27FC236}">
                <a16:creationId xmlns:a16="http://schemas.microsoft.com/office/drawing/2014/main" id="{6842CBF1-50FB-4078-A10F-5F9A8B3CF958}"/>
              </a:ext>
            </a:extLst>
          </p:cNvPr>
          <p:cNvSpPr txBox="1"/>
          <p:nvPr/>
        </p:nvSpPr>
        <p:spPr>
          <a:xfrm>
            <a:off x="8472913" y="6187473"/>
            <a:ext cx="2885405" cy="184666"/>
          </a:xfrm>
          <a:prstGeom prst="rect">
            <a:avLst/>
          </a:prstGeom>
        </p:spPr>
        <p:txBody>
          <a:bodyPr wrap="none" lIns="0" tIns="0" rIns="0" bIns="0" rtlCol="0">
            <a:spAutoFit/>
          </a:bodyPr>
          <a:lstStyle/>
          <a:p>
            <a:pPr algn="l">
              <a:spcAft>
                <a:spcPts val="600"/>
              </a:spcAft>
            </a:pPr>
            <a:r>
              <a:rPr lang="en-US" sz="1200" dirty="0"/>
              <a:t>(Subject, Object, Criticality/Importance)</a:t>
            </a:r>
          </a:p>
        </p:txBody>
      </p:sp>
      <p:sp>
        <p:nvSpPr>
          <p:cNvPr id="26" name="TextBox 25">
            <a:extLst>
              <a:ext uri="{FF2B5EF4-FFF2-40B4-BE49-F238E27FC236}">
                <a16:creationId xmlns:a16="http://schemas.microsoft.com/office/drawing/2014/main" id="{6F88DDB0-5B6E-4C68-BBF4-2431CFDB994C}"/>
              </a:ext>
            </a:extLst>
          </p:cNvPr>
          <p:cNvSpPr txBox="1"/>
          <p:nvPr/>
        </p:nvSpPr>
        <p:spPr>
          <a:xfrm>
            <a:off x="4729093" y="6174868"/>
            <a:ext cx="2885405" cy="184666"/>
          </a:xfrm>
          <a:prstGeom prst="rect">
            <a:avLst/>
          </a:prstGeom>
        </p:spPr>
        <p:txBody>
          <a:bodyPr wrap="none" lIns="0" tIns="0" rIns="0" bIns="0" rtlCol="0">
            <a:spAutoFit/>
          </a:bodyPr>
          <a:lstStyle/>
          <a:p>
            <a:pPr algn="l">
              <a:spcAft>
                <a:spcPts val="600"/>
              </a:spcAft>
            </a:pPr>
            <a:r>
              <a:rPr lang="en-US" sz="1200" dirty="0"/>
              <a:t>(Subject, Object, Criticality/Importance)</a:t>
            </a:r>
          </a:p>
        </p:txBody>
      </p:sp>
      <p:sp>
        <p:nvSpPr>
          <p:cNvPr id="27" name="TextBox 26">
            <a:extLst>
              <a:ext uri="{FF2B5EF4-FFF2-40B4-BE49-F238E27FC236}">
                <a16:creationId xmlns:a16="http://schemas.microsoft.com/office/drawing/2014/main" id="{18691CEF-BC8C-4613-9A79-CC835604593E}"/>
              </a:ext>
            </a:extLst>
          </p:cNvPr>
          <p:cNvSpPr txBox="1"/>
          <p:nvPr/>
        </p:nvSpPr>
        <p:spPr>
          <a:xfrm>
            <a:off x="1398477" y="6206453"/>
            <a:ext cx="2885405" cy="184666"/>
          </a:xfrm>
          <a:prstGeom prst="rect">
            <a:avLst/>
          </a:prstGeom>
        </p:spPr>
        <p:txBody>
          <a:bodyPr wrap="none" lIns="0" tIns="0" rIns="0" bIns="0" rtlCol="0">
            <a:spAutoFit/>
          </a:bodyPr>
          <a:lstStyle/>
          <a:p>
            <a:pPr algn="l">
              <a:spcAft>
                <a:spcPts val="600"/>
              </a:spcAft>
            </a:pPr>
            <a:r>
              <a:rPr lang="en-US" sz="1200" dirty="0"/>
              <a:t>(Subject, Object, Criticality/Importance)</a:t>
            </a:r>
          </a:p>
        </p:txBody>
      </p:sp>
    </p:spTree>
    <p:extLst>
      <p:ext uri="{BB962C8B-B14F-4D97-AF65-F5344CB8AC3E}">
        <p14:creationId xmlns:p14="http://schemas.microsoft.com/office/powerpoint/2010/main" val="310297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42AF29B-AA4D-45E2-A638-F9975DFF8BCF}"/>
              </a:ext>
            </a:extLst>
          </p:cNvPr>
          <p:cNvSpPr>
            <a:spLocks noGrp="1"/>
          </p:cNvSpPr>
          <p:nvPr>
            <p:ph type="subTitle" idx="10"/>
          </p:nvPr>
        </p:nvSpPr>
        <p:spPr>
          <a:xfrm>
            <a:off x="592866" y="811830"/>
            <a:ext cx="11129577" cy="247743"/>
          </a:xfrm>
        </p:spPr>
        <p:txBody>
          <a:bodyPr/>
          <a:lstStyle/>
          <a:p>
            <a:r>
              <a:rPr lang="en-US" dirty="0"/>
              <a:t>When adding fractional ZT makes policy management less effective (NSA) Also see EO 10(k)</a:t>
            </a:r>
          </a:p>
        </p:txBody>
      </p:sp>
      <p:sp>
        <p:nvSpPr>
          <p:cNvPr id="3" name="Title 2">
            <a:extLst>
              <a:ext uri="{FF2B5EF4-FFF2-40B4-BE49-F238E27FC236}">
                <a16:creationId xmlns:a16="http://schemas.microsoft.com/office/drawing/2014/main" id="{D297427B-9C49-401E-AD14-DC28C7D7CABD}"/>
              </a:ext>
            </a:extLst>
          </p:cNvPr>
          <p:cNvSpPr>
            <a:spLocks noGrp="1"/>
          </p:cNvSpPr>
          <p:nvPr>
            <p:ph type="title"/>
          </p:nvPr>
        </p:nvSpPr>
        <p:spPr/>
        <p:txBody>
          <a:bodyPr/>
          <a:lstStyle/>
          <a:p>
            <a:r>
              <a:rPr lang="en-US" dirty="0"/>
              <a:t>NSA Caveat on Partial ZTA Implementations (limited ZT protection)</a:t>
            </a:r>
          </a:p>
        </p:txBody>
      </p:sp>
      <p:pic>
        <p:nvPicPr>
          <p:cNvPr id="6" name="Picture 5">
            <a:extLst>
              <a:ext uri="{FF2B5EF4-FFF2-40B4-BE49-F238E27FC236}">
                <a16:creationId xmlns:a16="http://schemas.microsoft.com/office/drawing/2014/main" id="{5DAD1858-C696-40DD-9A61-A1C6B6EFA0E2}"/>
              </a:ext>
            </a:extLst>
          </p:cNvPr>
          <p:cNvPicPr>
            <a:picLocks noChangeAspect="1"/>
          </p:cNvPicPr>
          <p:nvPr/>
        </p:nvPicPr>
        <p:blipFill>
          <a:blip r:embed="rId2"/>
          <a:stretch>
            <a:fillRect/>
          </a:stretch>
        </p:blipFill>
        <p:spPr>
          <a:xfrm>
            <a:off x="8171677" y="3395923"/>
            <a:ext cx="3199204" cy="181087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2C0DEE3A-BE53-4D01-83E9-57D44C55A962}"/>
              </a:ext>
            </a:extLst>
          </p:cNvPr>
          <p:cNvSpPr txBox="1"/>
          <p:nvPr/>
        </p:nvSpPr>
        <p:spPr>
          <a:xfrm>
            <a:off x="889428" y="3035770"/>
            <a:ext cx="1284006" cy="184666"/>
          </a:xfrm>
          <a:prstGeom prst="rect">
            <a:avLst/>
          </a:prstGeom>
        </p:spPr>
        <p:txBody>
          <a:bodyPr wrap="none" lIns="0" tIns="0" rIns="0" bIns="0" rtlCol="0">
            <a:spAutoFit/>
          </a:bodyPr>
          <a:lstStyle/>
          <a:p>
            <a:pPr algn="l">
              <a:spcAft>
                <a:spcPts val="600"/>
              </a:spcAft>
            </a:pPr>
            <a:r>
              <a:rPr lang="en-US" sz="1200" dirty="0"/>
              <a:t>User/Device/App</a:t>
            </a:r>
          </a:p>
        </p:txBody>
      </p:sp>
      <p:sp>
        <p:nvSpPr>
          <p:cNvPr id="8" name="TextBox 7">
            <a:extLst>
              <a:ext uri="{FF2B5EF4-FFF2-40B4-BE49-F238E27FC236}">
                <a16:creationId xmlns:a16="http://schemas.microsoft.com/office/drawing/2014/main" id="{5A9E19AC-5E97-499C-B127-64E031E39897}"/>
              </a:ext>
            </a:extLst>
          </p:cNvPr>
          <p:cNvSpPr txBox="1"/>
          <p:nvPr/>
        </p:nvSpPr>
        <p:spPr>
          <a:xfrm>
            <a:off x="4538787" y="3031774"/>
            <a:ext cx="2140009" cy="184666"/>
          </a:xfrm>
          <a:prstGeom prst="rect">
            <a:avLst/>
          </a:prstGeom>
        </p:spPr>
        <p:txBody>
          <a:bodyPr wrap="none" lIns="0" tIns="0" rIns="0" bIns="0" rtlCol="0">
            <a:spAutoFit/>
          </a:bodyPr>
          <a:lstStyle/>
          <a:p>
            <a:pPr algn="l">
              <a:spcAft>
                <a:spcPts val="600"/>
              </a:spcAft>
            </a:pPr>
            <a:r>
              <a:rPr lang="en-US" sz="1200" dirty="0"/>
              <a:t>Session/Host/Hosted Service</a:t>
            </a:r>
          </a:p>
        </p:txBody>
      </p:sp>
      <p:sp>
        <p:nvSpPr>
          <p:cNvPr id="9" name="TextBox 8">
            <a:extLst>
              <a:ext uri="{FF2B5EF4-FFF2-40B4-BE49-F238E27FC236}">
                <a16:creationId xmlns:a16="http://schemas.microsoft.com/office/drawing/2014/main" id="{7EFC010D-694C-4907-A8E1-6A79B6FDE7F7}"/>
              </a:ext>
            </a:extLst>
          </p:cNvPr>
          <p:cNvSpPr txBox="1"/>
          <p:nvPr/>
        </p:nvSpPr>
        <p:spPr>
          <a:xfrm>
            <a:off x="8171677" y="3031774"/>
            <a:ext cx="2898229" cy="184666"/>
          </a:xfrm>
          <a:prstGeom prst="rect">
            <a:avLst/>
          </a:prstGeom>
        </p:spPr>
        <p:txBody>
          <a:bodyPr wrap="none" lIns="0" tIns="0" rIns="0" bIns="0" rtlCol="0">
            <a:spAutoFit/>
          </a:bodyPr>
          <a:lstStyle/>
          <a:p>
            <a:pPr algn="l">
              <a:spcAft>
                <a:spcPts val="600"/>
              </a:spcAft>
            </a:pPr>
            <a:r>
              <a:rPr lang="en-US" sz="1200" dirty="0"/>
              <a:t>ID/Container/Application-Micro-service</a:t>
            </a:r>
          </a:p>
        </p:txBody>
      </p:sp>
      <p:sp>
        <p:nvSpPr>
          <p:cNvPr id="11" name="TextBox 10">
            <a:extLst>
              <a:ext uri="{FF2B5EF4-FFF2-40B4-BE49-F238E27FC236}">
                <a16:creationId xmlns:a16="http://schemas.microsoft.com/office/drawing/2014/main" id="{8773B556-8144-4CC8-A604-3D3D303819CF}"/>
              </a:ext>
            </a:extLst>
          </p:cNvPr>
          <p:cNvSpPr txBox="1"/>
          <p:nvPr/>
        </p:nvSpPr>
        <p:spPr>
          <a:xfrm>
            <a:off x="3915698" y="1235060"/>
            <a:ext cx="3959417" cy="1231106"/>
          </a:xfrm>
          <a:prstGeom prst="rect">
            <a:avLst/>
          </a:prstGeom>
        </p:spPr>
        <p:txBody>
          <a:bodyPr wrap="none" lIns="0" tIns="0" rIns="0" bIns="0" rtlCol="0">
            <a:spAutoFit/>
          </a:bodyPr>
          <a:lstStyle/>
          <a:p>
            <a:pPr algn="l">
              <a:spcAft>
                <a:spcPts val="600"/>
              </a:spcAft>
            </a:pPr>
            <a:r>
              <a:rPr lang="en-US" sz="1200" dirty="0"/>
              <a:t>Enterprise Business aware ZT Policy</a:t>
            </a:r>
          </a:p>
          <a:p>
            <a:pPr marL="628650" lvl="1" indent="-171450">
              <a:spcAft>
                <a:spcPts val="600"/>
              </a:spcAft>
              <a:buFontTx/>
              <a:buChar char="-"/>
            </a:pPr>
            <a:r>
              <a:rPr lang="en-US" sz="1200" dirty="0"/>
              <a:t>Criticality Impact aware – real Risk</a:t>
            </a:r>
          </a:p>
          <a:p>
            <a:pPr marL="628650" lvl="1" indent="-171450">
              <a:spcAft>
                <a:spcPts val="600"/>
              </a:spcAft>
              <a:buFontTx/>
              <a:buChar char="-"/>
            </a:pPr>
            <a:r>
              <a:rPr lang="en-US" sz="1200" dirty="0"/>
              <a:t>Aligned from User To Enterprise Application </a:t>
            </a:r>
          </a:p>
          <a:p>
            <a:pPr marL="628650" lvl="1" indent="-171450">
              <a:spcAft>
                <a:spcPts val="600"/>
              </a:spcAft>
              <a:buFontTx/>
              <a:buChar char="-"/>
            </a:pPr>
            <a:r>
              <a:rPr lang="en-US" sz="1200" dirty="0"/>
              <a:t>Entitlement and Anomaly Informed</a:t>
            </a:r>
          </a:p>
          <a:p>
            <a:pPr marL="628650" lvl="1" indent="-171450">
              <a:spcAft>
                <a:spcPts val="600"/>
              </a:spcAft>
              <a:buFontTx/>
              <a:buChar char="-"/>
            </a:pPr>
            <a:endParaRPr lang="en-US" sz="1200" dirty="0"/>
          </a:p>
        </p:txBody>
      </p:sp>
      <p:cxnSp>
        <p:nvCxnSpPr>
          <p:cNvPr id="15" name="Straight Arrow Connector 14">
            <a:extLst>
              <a:ext uri="{FF2B5EF4-FFF2-40B4-BE49-F238E27FC236}">
                <a16:creationId xmlns:a16="http://schemas.microsoft.com/office/drawing/2014/main" id="{79F3C4DE-171A-47A9-895E-7A7116C2D69E}"/>
              </a:ext>
            </a:extLst>
          </p:cNvPr>
          <p:cNvCxnSpPr>
            <a:cxnSpLocks/>
          </p:cNvCxnSpPr>
          <p:nvPr/>
        </p:nvCxnSpPr>
        <p:spPr bwMode="gray">
          <a:xfrm>
            <a:off x="3039762" y="2466166"/>
            <a:ext cx="875936" cy="3598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720DE0-AB5D-4AB3-A00C-BFC448593921}"/>
              </a:ext>
            </a:extLst>
          </p:cNvPr>
          <p:cNvCxnSpPr>
            <a:cxnSpLocks/>
          </p:cNvCxnSpPr>
          <p:nvPr/>
        </p:nvCxnSpPr>
        <p:spPr bwMode="gray">
          <a:xfrm flipH="1">
            <a:off x="1691423" y="2466166"/>
            <a:ext cx="705758" cy="41909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B5401D-DCE3-46F6-8FC9-6120CEDFE694}"/>
              </a:ext>
            </a:extLst>
          </p:cNvPr>
          <p:cNvCxnSpPr>
            <a:cxnSpLocks/>
            <a:stCxn id="11" idx="2"/>
          </p:cNvCxnSpPr>
          <p:nvPr/>
        </p:nvCxnSpPr>
        <p:spPr bwMode="gray">
          <a:xfrm>
            <a:off x="5895407" y="2466166"/>
            <a:ext cx="1842584" cy="38612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E60EBEB-65AB-40B3-9F40-EA975C249E39}"/>
              </a:ext>
            </a:extLst>
          </p:cNvPr>
          <p:cNvSpPr/>
          <p:nvPr/>
        </p:nvSpPr>
        <p:spPr>
          <a:xfrm>
            <a:off x="889428" y="3621089"/>
            <a:ext cx="1902941" cy="1416908"/>
          </a:xfrm>
          <a:prstGeom prst="rect">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Non-ZT</a:t>
            </a:r>
          </a:p>
        </p:txBody>
      </p:sp>
      <p:sp>
        <p:nvSpPr>
          <p:cNvPr id="16" name="Rectangle 15">
            <a:extLst>
              <a:ext uri="{FF2B5EF4-FFF2-40B4-BE49-F238E27FC236}">
                <a16:creationId xmlns:a16="http://schemas.microsoft.com/office/drawing/2014/main" id="{26FD10B1-7AA8-4FEE-8B7E-2CB0388E72E3}"/>
              </a:ext>
            </a:extLst>
          </p:cNvPr>
          <p:cNvSpPr/>
          <p:nvPr/>
        </p:nvSpPr>
        <p:spPr>
          <a:xfrm>
            <a:off x="4943935" y="3625085"/>
            <a:ext cx="1902941" cy="1416908"/>
          </a:xfrm>
          <a:prstGeom prst="rect">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Non-ZT</a:t>
            </a:r>
          </a:p>
        </p:txBody>
      </p:sp>
      <p:cxnSp>
        <p:nvCxnSpPr>
          <p:cNvPr id="18" name="Straight Arrow Connector 17">
            <a:extLst>
              <a:ext uri="{FF2B5EF4-FFF2-40B4-BE49-F238E27FC236}">
                <a16:creationId xmlns:a16="http://schemas.microsoft.com/office/drawing/2014/main" id="{6FDB8420-9F43-4A68-B042-CEF6BD932409}"/>
              </a:ext>
            </a:extLst>
          </p:cNvPr>
          <p:cNvCxnSpPr>
            <a:cxnSpLocks/>
            <a:stCxn id="16" idx="3"/>
            <a:endCxn id="6" idx="1"/>
          </p:cNvCxnSpPr>
          <p:nvPr/>
        </p:nvCxnSpPr>
        <p:spPr bwMode="gray">
          <a:xfrm flipV="1">
            <a:off x="6846876" y="4301358"/>
            <a:ext cx="1324801" cy="3218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3690B20-363B-4CD7-91F8-33A8C2C16845}"/>
              </a:ext>
            </a:extLst>
          </p:cNvPr>
          <p:cNvSpPr txBox="1"/>
          <p:nvPr/>
        </p:nvSpPr>
        <p:spPr>
          <a:xfrm>
            <a:off x="1562490" y="2015370"/>
            <a:ext cx="2160848" cy="446276"/>
          </a:xfrm>
          <a:prstGeom prst="rect">
            <a:avLst/>
          </a:prstGeom>
        </p:spPr>
        <p:txBody>
          <a:bodyPr wrap="none" lIns="0" tIns="0" rIns="0" bIns="0" rtlCol="0">
            <a:spAutoFit/>
          </a:bodyPr>
          <a:lstStyle/>
          <a:p>
            <a:pPr algn="l">
              <a:spcAft>
                <a:spcPts val="600"/>
              </a:spcAft>
            </a:pPr>
            <a:r>
              <a:rPr lang="en-US" sz="1200" dirty="0"/>
              <a:t>Conventional Policy Structure</a:t>
            </a:r>
          </a:p>
          <a:p>
            <a:pPr algn="l">
              <a:spcAft>
                <a:spcPts val="600"/>
              </a:spcAft>
            </a:pPr>
            <a:r>
              <a:rPr lang="en-US" sz="1200" dirty="0"/>
              <a:t>(Non-ZT)</a:t>
            </a:r>
          </a:p>
        </p:txBody>
      </p:sp>
      <p:cxnSp>
        <p:nvCxnSpPr>
          <p:cNvPr id="25" name="Straight Arrow Connector 24">
            <a:extLst>
              <a:ext uri="{FF2B5EF4-FFF2-40B4-BE49-F238E27FC236}">
                <a16:creationId xmlns:a16="http://schemas.microsoft.com/office/drawing/2014/main" id="{2D0A2194-FBEF-4468-9703-937E2CABE436}"/>
              </a:ext>
            </a:extLst>
          </p:cNvPr>
          <p:cNvCxnSpPr>
            <a:stCxn id="10" idx="3"/>
            <a:endCxn id="16" idx="1"/>
          </p:cNvCxnSpPr>
          <p:nvPr/>
        </p:nvCxnSpPr>
        <p:spPr bwMode="gray">
          <a:xfrm>
            <a:off x="2792369" y="4329543"/>
            <a:ext cx="2151566" cy="399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2C05A45-8915-4C69-AEF6-E0190E76F552}"/>
              </a:ext>
            </a:extLst>
          </p:cNvPr>
          <p:cNvSpPr txBox="1"/>
          <p:nvPr/>
        </p:nvSpPr>
        <p:spPr>
          <a:xfrm>
            <a:off x="889428" y="5238974"/>
            <a:ext cx="6379443" cy="892552"/>
          </a:xfrm>
          <a:prstGeom prst="rect">
            <a:avLst/>
          </a:prstGeom>
        </p:spPr>
        <p:txBody>
          <a:bodyPr wrap="square" lIns="0" tIns="0" rIns="0" bIns="0" rtlCol="0">
            <a:spAutoFit/>
          </a:bodyPr>
          <a:lstStyle/>
          <a:p>
            <a:pPr algn="l">
              <a:spcAft>
                <a:spcPts val="600"/>
              </a:spcAft>
            </a:pPr>
            <a:r>
              <a:rPr lang="en-US" sz="1200" dirty="0"/>
              <a:t>Typically mis-aligned User/Device/App  - Session/Host/Hosted Service</a:t>
            </a:r>
          </a:p>
          <a:p>
            <a:pPr algn="l">
              <a:spcAft>
                <a:spcPts val="600"/>
              </a:spcAft>
            </a:pPr>
            <a:r>
              <a:rPr lang="en-US" sz="1200" dirty="0"/>
              <a:t>Mis-configured Intention (guard rails – Config, Roles, Classification) and Observation (verification – EDR, ML)</a:t>
            </a:r>
          </a:p>
          <a:p>
            <a:pPr algn="l">
              <a:spcAft>
                <a:spcPts val="600"/>
              </a:spcAft>
            </a:pPr>
            <a:r>
              <a:rPr lang="en-US" sz="1200" dirty="0"/>
              <a:t>Traditional scattered security architecture (Policy aligned on VPN, VLAN, Perimeter, …)</a:t>
            </a:r>
          </a:p>
        </p:txBody>
      </p:sp>
      <p:sp>
        <p:nvSpPr>
          <p:cNvPr id="28" name="TextBox 27">
            <a:extLst>
              <a:ext uri="{FF2B5EF4-FFF2-40B4-BE49-F238E27FC236}">
                <a16:creationId xmlns:a16="http://schemas.microsoft.com/office/drawing/2014/main" id="{3BA3B35E-478C-4538-A290-D3ADDF2EA5B6}"/>
              </a:ext>
            </a:extLst>
          </p:cNvPr>
          <p:cNvSpPr txBox="1"/>
          <p:nvPr/>
        </p:nvSpPr>
        <p:spPr>
          <a:xfrm>
            <a:off x="8991612" y="5293943"/>
            <a:ext cx="1258358" cy="184666"/>
          </a:xfrm>
          <a:prstGeom prst="rect">
            <a:avLst/>
          </a:prstGeom>
        </p:spPr>
        <p:txBody>
          <a:bodyPr wrap="none" lIns="0" tIns="0" rIns="0" bIns="0" rtlCol="0">
            <a:spAutoFit/>
          </a:bodyPr>
          <a:lstStyle/>
          <a:p>
            <a:pPr algn="l">
              <a:spcAft>
                <a:spcPts val="600"/>
              </a:spcAft>
            </a:pPr>
            <a:r>
              <a:rPr lang="en-US" sz="1200" dirty="0"/>
              <a:t>False sense of ZT</a:t>
            </a:r>
          </a:p>
        </p:txBody>
      </p:sp>
      <p:sp>
        <p:nvSpPr>
          <p:cNvPr id="30" name="TextBox 29">
            <a:extLst>
              <a:ext uri="{FF2B5EF4-FFF2-40B4-BE49-F238E27FC236}">
                <a16:creationId xmlns:a16="http://schemas.microsoft.com/office/drawing/2014/main" id="{6DD9014C-0DA9-4D83-91D5-3D32DF0B3504}"/>
              </a:ext>
            </a:extLst>
          </p:cNvPr>
          <p:cNvSpPr txBox="1"/>
          <p:nvPr/>
        </p:nvSpPr>
        <p:spPr>
          <a:xfrm>
            <a:off x="3212756" y="6397013"/>
            <a:ext cx="7735329" cy="369332"/>
          </a:xfrm>
          <a:prstGeom prst="rect">
            <a:avLst/>
          </a:prstGeom>
          <a:noFill/>
        </p:spPr>
        <p:txBody>
          <a:bodyPr wrap="square">
            <a:spAutoFit/>
          </a:bodyPr>
          <a:lstStyle/>
          <a:p>
            <a:r>
              <a:rPr lang="en-US" sz="900" dirty="0">
                <a:hlinkClick r:id="rId3"/>
              </a:rPr>
              <a:t>https://media.defense.gov/2021/Feb/25/2002588479/-1/-1/0/CSI_EMBRACING_ZT_SECURITY_MODEL_UOO115131-21.PDF</a:t>
            </a:r>
            <a:endParaRPr lang="en-US" sz="900" dirty="0"/>
          </a:p>
          <a:p>
            <a:endParaRPr lang="en-US" sz="900" dirty="0"/>
          </a:p>
        </p:txBody>
      </p:sp>
    </p:spTree>
    <p:extLst>
      <p:ext uri="{BB962C8B-B14F-4D97-AF65-F5344CB8AC3E}">
        <p14:creationId xmlns:p14="http://schemas.microsoft.com/office/powerpoint/2010/main" val="130503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1638D21-F98D-427B-A149-0CD2E5C46F0E}"/>
              </a:ext>
            </a:extLst>
          </p:cNvPr>
          <p:cNvSpPr>
            <a:spLocks noGrp="1"/>
          </p:cNvSpPr>
          <p:nvPr>
            <p:ph type="subTitle" idx="10"/>
          </p:nvPr>
        </p:nvSpPr>
        <p:spPr/>
        <p:txBody>
          <a:bodyPr/>
          <a:lstStyle/>
          <a:p>
            <a:r>
              <a:rPr lang="en-US" sz="1600" dirty="0">
                <a:hlinkClick r:id="rId2"/>
              </a:rPr>
              <a:t>https://www.cisa.gov/sites/default/files/publications/CISA%20Zero%20Trust%20Maturity%20Model_Draft.pdf</a:t>
            </a:r>
            <a:endParaRPr lang="en-US" sz="1600" dirty="0"/>
          </a:p>
          <a:p>
            <a:endParaRPr lang="en-US" sz="1600" dirty="0"/>
          </a:p>
        </p:txBody>
      </p:sp>
      <p:sp>
        <p:nvSpPr>
          <p:cNvPr id="3" name="Title 2">
            <a:extLst>
              <a:ext uri="{FF2B5EF4-FFF2-40B4-BE49-F238E27FC236}">
                <a16:creationId xmlns:a16="http://schemas.microsoft.com/office/drawing/2014/main" id="{2894C4DA-9398-4D4D-8D6C-9B7D2A9DE8EC}"/>
              </a:ext>
            </a:extLst>
          </p:cNvPr>
          <p:cNvSpPr>
            <a:spLocks noGrp="1"/>
          </p:cNvSpPr>
          <p:nvPr>
            <p:ph type="title"/>
          </p:nvPr>
        </p:nvSpPr>
        <p:spPr/>
        <p:txBody>
          <a:bodyPr/>
          <a:lstStyle/>
          <a:p>
            <a:r>
              <a:rPr lang="en-US" dirty="0"/>
              <a:t>CISA ZT Maturity Model (DRAFT - PC Opened 9/2021)</a:t>
            </a:r>
          </a:p>
        </p:txBody>
      </p:sp>
      <p:pic>
        <p:nvPicPr>
          <p:cNvPr id="5" name="Picture 4">
            <a:extLst>
              <a:ext uri="{FF2B5EF4-FFF2-40B4-BE49-F238E27FC236}">
                <a16:creationId xmlns:a16="http://schemas.microsoft.com/office/drawing/2014/main" id="{C11A5493-65CF-4887-9EED-A97A2E2E9FD1}"/>
              </a:ext>
            </a:extLst>
          </p:cNvPr>
          <p:cNvPicPr>
            <a:picLocks noChangeAspect="1"/>
          </p:cNvPicPr>
          <p:nvPr/>
        </p:nvPicPr>
        <p:blipFill>
          <a:blip r:embed="rId3"/>
          <a:stretch>
            <a:fillRect/>
          </a:stretch>
        </p:blipFill>
        <p:spPr>
          <a:xfrm>
            <a:off x="495846" y="1077652"/>
            <a:ext cx="5188217" cy="522631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57FCC82-45D9-4308-8D23-10F19F78AE35}"/>
              </a:ext>
            </a:extLst>
          </p:cNvPr>
          <p:cNvPicPr>
            <a:picLocks noChangeAspect="1"/>
          </p:cNvPicPr>
          <p:nvPr/>
        </p:nvPicPr>
        <p:blipFill>
          <a:blip r:embed="rId4"/>
          <a:stretch>
            <a:fillRect/>
          </a:stretch>
        </p:blipFill>
        <p:spPr>
          <a:xfrm>
            <a:off x="5800724" y="1077653"/>
            <a:ext cx="5545300" cy="54614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17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C71E99B-871A-4A5A-9A13-1B6EC05AD5A4}"/>
              </a:ext>
            </a:extLst>
          </p:cNvPr>
          <p:cNvSpPr>
            <a:spLocks noGrp="1"/>
          </p:cNvSpPr>
          <p:nvPr>
            <p:ph type="subTitle" idx="10"/>
          </p:nvPr>
        </p:nvSpPr>
        <p:spPr/>
        <p:txBody>
          <a:bodyPr/>
          <a:lstStyle/>
          <a:p>
            <a:endParaRPr lang="en-US"/>
          </a:p>
        </p:txBody>
      </p:sp>
      <p:sp>
        <p:nvSpPr>
          <p:cNvPr id="3" name="Title 2">
            <a:extLst>
              <a:ext uri="{FF2B5EF4-FFF2-40B4-BE49-F238E27FC236}">
                <a16:creationId xmlns:a16="http://schemas.microsoft.com/office/drawing/2014/main" id="{6E5E0584-D986-416E-BE6E-7CFEC7EEC5F7}"/>
              </a:ext>
            </a:extLst>
          </p:cNvPr>
          <p:cNvSpPr>
            <a:spLocks noGrp="1"/>
          </p:cNvSpPr>
          <p:nvPr>
            <p:ph type="title"/>
          </p:nvPr>
        </p:nvSpPr>
        <p:spPr/>
        <p:txBody>
          <a:bodyPr/>
          <a:lstStyle/>
          <a:p>
            <a:r>
              <a:rPr lang="en-US" dirty="0"/>
              <a:t>Important Observations from CISA ZT MM Document</a:t>
            </a:r>
          </a:p>
        </p:txBody>
      </p:sp>
      <p:sp>
        <p:nvSpPr>
          <p:cNvPr id="5" name="TextBox 4">
            <a:extLst>
              <a:ext uri="{FF2B5EF4-FFF2-40B4-BE49-F238E27FC236}">
                <a16:creationId xmlns:a16="http://schemas.microsoft.com/office/drawing/2014/main" id="{3EE4A5C2-5941-4B8B-AC2A-E253C880216D}"/>
              </a:ext>
            </a:extLst>
          </p:cNvPr>
          <p:cNvSpPr txBox="1"/>
          <p:nvPr/>
        </p:nvSpPr>
        <p:spPr>
          <a:xfrm>
            <a:off x="579809" y="1077652"/>
            <a:ext cx="11462285" cy="5355312"/>
          </a:xfrm>
          <a:prstGeom prst="rect">
            <a:avLst/>
          </a:prstGeom>
          <a:noFill/>
        </p:spPr>
        <p:txBody>
          <a:bodyPr wrap="square">
            <a:spAutoFit/>
          </a:bodyPr>
          <a:lstStyle/>
          <a:p>
            <a:r>
              <a:rPr lang="en-US" dirty="0"/>
              <a:t>[Page ii] </a:t>
            </a:r>
          </a:p>
          <a:p>
            <a:pPr marL="285750" indent="-285750">
              <a:buFont typeface="Arial" panose="020B0604020202020204" pitchFamily="34" charset="0"/>
              <a:buChar char="•"/>
            </a:pPr>
            <a:r>
              <a:rPr lang="en-US" dirty="0">
                <a:highlight>
                  <a:srgbClr val="FFFF00"/>
                </a:highlight>
              </a:rPr>
              <a:t>The path to zero trust is an incremental process that will take years to implement. </a:t>
            </a:r>
          </a:p>
          <a:p>
            <a:pPr marL="285750" indent="-285750">
              <a:buFont typeface="Arial" panose="020B0604020202020204" pitchFamily="34" charset="0"/>
              <a:buChar char="•"/>
            </a:pPr>
            <a:r>
              <a:rPr lang="en-US" dirty="0">
                <a:highlight>
                  <a:srgbClr val="FFFF00"/>
                </a:highlight>
              </a:rPr>
              <a:t>Legacy infrastructure and systems may not support a zero trust implementation.</a:t>
            </a:r>
          </a:p>
          <a:p>
            <a:pPr marL="285750" indent="-285750">
              <a:buFont typeface="Arial" panose="020B0604020202020204" pitchFamily="34" charset="0"/>
              <a:buChar char="•"/>
            </a:pPr>
            <a:endParaRPr lang="en-US" dirty="0"/>
          </a:p>
          <a:p>
            <a:r>
              <a:rPr lang="en-US" dirty="0"/>
              <a:t>[Page 2] Zero trust presents a shift from a location-centric model to a more data-centric approach for fine-grained security controls between users, systems, data and assets that change over time; for these reasons, moving to a ZTA is non-trivial. This provides the visibility needed to support the development, implementation, enforcement, and evolution of security policies. More fundamentally, zero trust may require a change in an organization’s philosophy and culture around cybersecurity. </a:t>
            </a:r>
            <a:r>
              <a:rPr lang="en-US" dirty="0">
                <a:highlight>
                  <a:srgbClr val="FFFF00"/>
                </a:highlight>
              </a:rPr>
              <a:t>The path to zero trust is a journey that will take years to implement.</a:t>
            </a:r>
          </a:p>
          <a:p>
            <a:endParaRPr lang="en-US" dirty="0"/>
          </a:p>
          <a:p>
            <a:r>
              <a:rPr lang="en-US" dirty="0"/>
              <a:t>[Page 3] 6. Challenge The Federal Government faces several challenges in transitioning to ZTA. First, legacy systems rely on “implicit trust”; this concept conflicts with the core principle of adaptive evaluation of trust within a ZTA. </a:t>
            </a:r>
            <a:r>
              <a:rPr lang="en-US" dirty="0">
                <a:highlight>
                  <a:srgbClr val="FFFF00"/>
                </a:highlight>
              </a:rPr>
              <a:t>Additionally, existing infrastructures are also built on implicit trust and must either be rebuilt or replaced. To rebuild or replace information technology (IT) infrastructure and mission systems requires a significant investment on the part of agencies</a:t>
            </a:r>
            <a:r>
              <a:rPr lang="en-US" dirty="0"/>
              <a:t>. Lastly, there is no consensus on or formal adoption of a maturity model for ZTA. While proposals for maturity models have been put forth, current initiatives for kickstarting zero trust adoption are often focused on the network layer and do not present a holistic approach for transition</a:t>
            </a:r>
          </a:p>
        </p:txBody>
      </p:sp>
    </p:spTree>
    <p:extLst>
      <p:ext uri="{BB962C8B-B14F-4D97-AF65-F5344CB8AC3E}">
        <p14:creationId xmlns:p14="http://schemas.microsoft.com/office/powerpoint/2010/main" val="303586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62ACD69-0BED-482A-B08E-D9A76B9848EC}"/>
              </a:ext>
            </a:extLst>
          </p:cNvPr>
          <p:cNvSpPr>
            <a:spLocks noGrp="1"/>
          </p:cNvSpPr>
          <p:nvPr>
            <p:ph sz="quarter" idx="14"/>
          </p:nvPr>
        </p:nvSpPr>
        <p:spPr/>
        <p:txBody>
          <a:bodyPr/>
          <a:lstStyle/>
          <a:p>
            <a:r>
              <a:rPr lang="en-US" dirty="0"/>
              <a:t>Transitioning to Zero Trust: </a:t>
            </a:r>
          </a:p>
          <a:p>
            <a:pPr marL="457200" indent="-457200">
              <a:buFont typeface="+mj-lt"/>
              <a:buAutoNum type="arabicPeriod"/>
            </a:pPr>
            <a:r>
              <a:rPr lang="en-US" dirty="0"/>
              <a:t>Identify Actors on the Enterprise. </a:t>
            </a:r>
          </a:p>
          <a:p>
            <a:pPr marL="457200" indent="-457200">
              <a:buFont typeface="+mj-lt"/>
              <a:buAutoNum type="arabicPeriod"/>
            </a:pPr>
            <a:r>
              <a:rPr lang="en-US" dirty="0"/>
              <a:t>Identify Assets Owned by the Enterprise. </a:t>
            </a:r>
          </a:p>
          <a:p>
            <a:pPr marL="457200" indent="-457200">
              <a:buFont typeface="+mj-lt"/>
              <a:buAutoNum type="arabicPeriod"/>
            </a:pPr>
            <a:r>
              <a:rPr lang="en-US" dirty="0"/>
              <a:t>Identify Key Processes and Evaluate Risks Associated with Executing Process. </a:t>
            </a:r>
          </a:p>
          <a:p>
            <a:pPr marL="914400" lvl="1" indent="-457200"/>
            <a:r>
              <a:rPr lang="en-US" dirty="0"/>
              <a:t>The Basis for Business Impact (Risk)</a:t>
            </a:r>
          </a:p>
          <a:p>
            <a:pPr marL="457200" indent="-457200">
              <a:buFont typeface="+mj-lt"/>
              <a:buAutoNum type="arabicPeriod"/>
            </a:pPr>
            <a:r>
              <a:rPr lang="en-US" dirty="0"/>
              <a:t>Formulating Policies for the ZTA Candidate. </a:t>
            </a:r>
          </a:p>
          <a:p>
            <a:pPr marL="457200" indent="-457200">
              <a:buFont typeface="+mj-lt"/>
              <a:buAutoNum type="arabicPeriod"/>
            </a:pPr>
            <a:r>
              <a:rPr lang="en-US" dirty="0"/>
              <a:t>Identifying Candidate Solutions. </a:t>
            </a:r>
          </a:p>
          <a:p>
            <a:pPr marL="457200" indent="-457200">
              <a:buFont typeface="+mj-lt"/>
              <a:buAutoNum type="arabicPeriod"/>
            </a:pPr>
            <a:r>
              <a:rPr lang="en-US" dirty="0"/>
              <a:t>Initial Deployment and Monitoring</a:t>
            </a:r>
          </a:p>
        </p:txBody>
      </p:sp>
      <p:sp>
        <p:nvSpPr>
          <p:cNvPr id="4" name="Subtitle 3">
            <a:extLst>
              <a:ext uri="{FF2B5EF4-FFF2-40B4-BE49-F238E27FC236}">
                <a16:creationId xmlns:a16="http://schemas.microsoft.com/office/drawing/2014/main" id="{EDACA2D2-A5B6-4BCC-877F-6B34C1EDC09D}"/>
              </a:ext>
            </a:extLst>
          </p:cNvPr>
          <p:cNvSpPr>
            <a:spLocks noGrp="1"/>
          </p:cNvSpPr>
          <p:nvPr>
            <p:ph type="subTitle" idx="10"/>
          </p:nvPr>
        </p:nvSpPr>
        <p:spPr/>
        <p:txBody>
          <a:bodyPr/>
          <a:lstStyle/>
          <a:p>
            <a:r>
              <a:rPr lang="en-US" sz="1600" dirty="0">
                <a:hlinkClick r:id="rId2"/>
              </a:rPr>
              <a:t>https://www.cisa.gov/sites/default/files/publications/CISA%20Zero%20Trust%20Maturity%20Model_Draft.pdf</a:t>
            </a:r>
            <a:endParaRPr lang="en-US" sz="1600" dirty="0"/>
          </a:p>
          <a:p>
            <a:endParaRPr lang="en-US" sz="1600" dirty="0"/>
          </a:p>
        </p:txBody>
      </p:sp>
      <p:sp>
        <p:nvSpPr>
          <p:cNvPr id="3" name="Title 2">
            <a:extLst>
              <a:ext uri="{FF2B5EF4-FFF2-40B4-BE49-F238E27FC236}">
                <a16:creationId xmlns:a16="http://schemas.microsoft.com/office/drawing/2014/main" id="{00E050DC-9099-4954-AD2C-F744AF7B3C56}"/>
              </a:ext>
            </a:extLst>
          </p:cNvPr>
          <p:cNvSpPr>
            <a:spLocks noGrp="1"/>
          </p:cNvSpPr>
          <p:nvPr>
            <p:ph type="title"/>
          </p:nvPr>
        </p:nvSpPr>
        <p:spPr/>
        <p:txBody>
          <a:bodyPr/>
          <a:lstStyle/>
          <a:p>
            <a:r>
              <a:rPr lang="en-US" dirty="0"/>
              <a:t>CISA MM Transitioning to ZT [Page 4]</a:t>
            </a:r>
          </a:p>
        </p:txBody>
      </p:sp>
    </p:spTree>
    <p:extLst>
      <p:ext uri="{BB962C8B-B14F-4D97-AF65-F5344CB8AC3E}">
        <p14:creationId xmlns:p14="http://schemas.microsoft.com/office/powerpoint/2010/main" val="386135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6D471-7AB3-492C-B7D5-2B51C7C90560}"/>
              </a:ext>
            </a:extLst>
          </p:cNvPr>
          <p:cNvSpPr>
            <a:spLocks noGrp="1"/>
          </p:cNvSpPr>
          <p:nvPr>
            <p:ph type="title"/>
          </p:nvPr>
        </p:nvSpPr>
        <p:spPr/>
        <p:txBody>
          <a:bodyPr/>
          <a:lstStyle/>
          <a:p>
            <a:r>
              <a:rPr lang="en-US" dirty="0"/>
              <a:t>OMB Updates </a:t>
            </a:r>
            <a:br>
              <a:rPr lang="en-US" dirty="0"/>
            </a:br>
            <a:r>
              <a:rPr lang="en-US" dirty="0"/>
              <a:t>M-Series Memos</a:t>
            </a:r>
          </a:p>
        </p:txBody>
      </p:sp>
      <p:sp>
        <p:nvSpPr>
          <p:cNvPr id="4" name="TextBox 3">
            <a:extLst>
              <a:ext uri="{FF2B5EF4-FFF2-40B4-BE49-F238E27FC236}">
                <a16:creationId xmlns:a16="http://schemas.microsoft.com/office/drawing/2014/main" id="{F613D343-444C-4978-8A83-8F92D5298954}"/>
              </a:ext>
            </a:extLst>
          </p:cNvPr>
          <p:cNvSpPr txBox="1"/>
          <p:nvPr/>
        </p:nvSpPr>
        <p:spPr>
          <a:xfrm>
            <a:off x="669854" y="1932430"/>
            <a:ext cx="5169559" cy="3413892"/>
          </a:xfrm>
          <a:prstGeom prst="rect">
            <a:avLst/>
          </a:prstGeom>
          <a:noFill/>
        </p:spPr>
        <p:txBody>
          <a:bodyPr wrap="square">
            <a:spAutoFit/>
          </a:bodyPr>
          <a:lstStyle/>
          <a:p>
            <a:r>
              <a:rPr lang="en-US" sz="1799" dirty="0"/>
              <a:t>OMB owns policy and contract language.</a:t>
            </a:r>
          </a:p>
          <a:p>
            <a:pPr marL="285664" indent="-285664">
              <a:buFont typeface="Arial" panose="020B0604020202020204" pitchFamily="34" charset="0"/>
              <a:buChar char="•"/>
            </a:pPr>
            <a:r>
              <a:rPr lang="en-US" sz="1799" dirty="0"/>
              <a:t>Federal Zero Trust Strategy - Moving the U.S. Government Towards Zero Trust Cybersecurity Principles - </a:t>
            </a:r>
            <a:r>
              <a:rPr lang="en-US" sz="1799" dirty="0">
                <a:hlinkClick r:id="rId2"/>
              </a:rPr>
              <a:t>https://zerotrust.cyber.gov/downloads/Office%20of%20Management%20and%20Budget%20-%20Federal%20Zero%20Trust%20Strategy%20-%20DRAFT%20For%20Public%20Comment%20-%202021-09-07.pdf</a:t>
            </a:r>
            <a:endParaRPr lang="en-US" sz="1799" dirty="0"/>
          </a:p>
          <a:p>
            <a:pPr marL="285664" indent="-285664">
              <a:buFont typeface="Arial" panose="020B0604020202020204" pitchFamily="34" charset="0"/>
              <a:buChar char="•"/>
            </a:pPr>
            <a:endParaRPr lang="en-US" sz="1799" dirty="0"/>
          </a:p>
        </p:txBody>
      </p:sp>
      <p:pic>
        <p:nvPicPr>
          <p:cNvPr id="5" name="Picture 4">
            <a:extLst>
              <a:ext uri="{FF2B5EF4-FFF2-40B4-BE49-F238E27FC236}">
                <a16:creationId xmlns:a16="http://schemas.microsoft.com/office/drawing/2014/main" id="{AA58A858-1D70-4F1A-8419-9F4B9795D83B}"/>
              </a:ext>
            </a:extLst>
          </p:cNvPr>
          <p:cNvPicPr>
            <a:picLocks noChangeAspect="1"/>
          </p:cNvPicPr>
          <p:nvPr/>
        </p:nvPicPr>
        <p:blipFill>
          <a:blip r:embed="rId3"/>
          <a:stretch>
            <a:fillRect/>
          </a:stretch>
        </p:blipFill>
        <p:spPr>
          <a:xfrm>
            <a:off x="5755850" y="725287"/>
            <a:ext cx="6142882" cy="47238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323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1E52BB-084C-413B-A971-FE3F3AA2DB76}"/>
              </a:ext>
            </a:extLst>
          </p:cNvPr>
          <p:cNvSpPr>
            <a:spLocks noGrp="1"/>
          </p:cNvSpPr>
          <p:nvPr>
            <p:ph type="body" sz="quarter" idx="23"/>
          </p:nvPr>
        </p:nvSpPr>
        <p:spPr/>
        <p:txBody>
          <a:bodyPr/>
          <a:lstStyle/>
          <a:p>
            <a:r>
              <a:rPr lang="en-US" dirty="0"/>
              <a:t>What is Zero Trust and how does it work (to address supply chain security, ransomware and complexity)?</a:t>
            </a:r>
          </a:p>
          <a:p>
            <a:r>
              <a:rPr lang="en-US" dirty="0"/>
              <a:t>Where are the standards now?</a:t>
            </a:r>
          </a:p>
          <a:p>
            <a:pPr lvl="2"/>
            <a:r>
              <a:rPr lang="en-US" dirty="0"/>
              <a:t>NIST ZT Reference Architecture</a:t>
            </a:r>
          </a:p>
          <a:p>
            <a:pPr lvl="2"/>
            <a:r>
              <a:rPr lang="en-US" dirty="0"/>
              <a:t>DoD ZT Reference Architecture</a:t>
            </a:r>
          </a:p>
          <a:p>
            <a:pPr lvl="2"/>
            <a:r>
              <a:rPr lang="en-US" dirty="0"/>
              <a:t>NIST Guidance on ZT for Microservices and Service Mesh</a:t>
            </a:r>
          </a:p>
          <a:p>
            <a:pPr lvl="2"/>
            <a:r>
              <a:rPr lang="en-US" dirty="0" err="1"/>
              <a:t>NCCoE</a:t>
            </a:r>
            <a:r>
              <a:rPr lang="en-US" dirty="0"/>
              <a:t> Collaboration on ZT</a:t>
            </a:r>
          </a:p>
          <a:p>
            <a:pPr lvl="1"/>
            <a:r>
              <a:rPr lang="en-US" dirty="0">
                <a:solidFill>
                  <a:schemeClr val="accent4"/>
                </a:solidFill>
              </a:rPr>
              <a:t>The ZT Timeline</a:t>
            </a:r>
          </a:p>
          <a:p>
            <a:pPr lvl="1"/>
            <a:r>
              <a:rPr lang="en-US" dirty="0">
                <a:solidFill>
                  <a:schemeClr val="accent4"/>
                </a:solidFill>
              </a:rPr>
              <a:t>Guidance</a:t>
            </a:r>
          </a:p>
          <a:p>
            <a:pPr lvl="2"/>
            <a:r>
              <a:rPr lang="en-US" dirty="0"/>
              <a:t>NIST </a:t>
            </a:r>
            <a:r>
              <a:rPr lang="en-US" dirty="0" err="1"/>
              <a:t>NCCoE</a:t>
            </a:r>
            <a:r>
              <a:rPr lang="en-US" dirty="0"/>
              <a:t> Audit Guidance</a:t>
            </a:r>
          </a:p>
          <a:p>
            <a:pPr lvl="2"/>
            <a:r>
              <a:rPr lang="en-US" dirty="0"/>
              <a:t>CISA Maturity Model</a:t>
            </a:r>
          </a:p>
          <a:p>
            <a:pPr lvl="2"/>
            <a:r>
              <a:rPr lang="en-US" dirty="0"/>
              <a:t>CISA Cloud security Reference Architecture</a:t>
            </a:r>
          </a:p>
          <a:p>
            <a:pPr lvl="2"/>
            <a:r>
              <a:rPr lang="en-US" dirty="0"/>
              <a:t>Timeline (EO-14028, CMMC, EU NIS2, …) </a:t>
            </a:r>
          </a:p>
          <a:p>
            <a:pPr lvl="2"/>
            <a:r>
              <a:rPr lang="en-US" dirty="0"/>
              <a:t>UK NCSC ZT Architecture Guidelines</a:t>
            </a:r>
          </a:p>
          <a:p>
            <a:pPr lvl="2"/>
            <a:r>
              <a:rPr lang="en-US" dirty="0"/>
              <a:t>EU NIS2 ZT (ENISA) – Parliament vote in November</a:t>
            </a:r>
          </a:p>
          <a:p>
            <a:pPr lvl="2"/>
            <a:endParaRPr lang="en-US" dirty="0"/>
          </a:p>
          <a:p>
            <a:pPr lvl="2"/>
            <a:endParaRPr lang="en-US" dirty="0"/>
          </a:p>
          <a:p>
            <a:pPr lvl="2"/>
            <a:endParaRPr lang="en-US" dirty="0"/>
          </a:p>
          <a:p>
            <a:pPr lvl="2"/>
            <a:endParaRPr lang="en-US" dirty="0"/>
          </a:p>
          <a:p>
            <a:pPr>
              <a:buNone/>
            </a:pPr>
            <a:endParaRPr lang="en-US" dirty="0"/>
          </a:p>
        </p:txBody>
      </p:sp>
    </p:spTree>
    <p:extLst>
      <p:ext uri="{BB962C8B-B14F-4D97-AF65-F5344CB8AC3E}">
        <p14:creationId xmlns:p14="http://schemas.microsoft.com/office/powerpoint/2010/main" val="108305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DB3818-A2C0-40BC-8B40-B4113080B374}"/>
              </a:ext>
            </a:extLst>
          </p:cNvPr>
          <p:cNvSpPr>
            <a:spLocks noGrp="1"/>
          </p:cNvSpPr>
          <p:nvPr>
            <p:ph type="title"/>
          </p:nvPr>
        </p:nvSpPr>
        <p:spPr/>
        <p:txBody>
          <a:bodyPr/>
          <a:lstStyle/>
          <a:p>
            <a:r>
              <a:rPr lang="en-US" dirty="0"/>
              <a:t>Where are we now?</a:t>
            </a:r>
          </a:p>
        </p:txBody>
      </p:sp>
      <p:sp>
        <p:nvSpPr>
          <p:cNvPr id="5" name="Subtitle 4">
            <a:extLst>
              <a:ext uri="{FF2B5EF4-FFF2-40B4-BE49-F238E27FC236}">
                <a16:creationId xmlns:a16="http://schemas.microsoft.com/office/drawing/2014/main" id="{460769BA-172D-4A4B-854D-A93353701421}"/>
              </a:ext>
            </a:extLst>
          </p:cNvPr>
          <p:cNvSpPr>
            <a:spLocks noGrp="1"/>
          </p:cNvSpPr>
          <p:nvPr>
            <p:ph type="subTitle" idx="10"/>
          </p:nvPr>
        </p:nvSpPr>
        <p:spPr/>
        <p:txBody>
          <a:bodyPr/>
          <a:lstStyle/>
          <a:p>
            <a:endParaRPr lang="en-US"/>
          </a:p>
        </p:txBody>
      </p:sp>
    </p:spTree>
    <p:extLst>
      <p:ext uri="{BB962C8B-B14F-4D97-AF65-F5344CB8AC3E}">
        <p14:creationId xmlns:p14="http://schemas.microsoft.com/office/powerpoint/2010/main" val="367580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500436DD-CC07-40F5-96C8-68E3F3443982}"/>
              </a:ext>
            </a:extLst>
          </p:cNvPr>
          <p:cNvSpPr>
            <a:spLocks noGrp="1"/>
          </p:cNvSpPr>
          <p:nvPr>
            <p:ph type="subTitle" idx="10"/>
          </p:nvPr>
        </p:nvSpPr>
        <p:spPr/>
        <p:txBody>
          <a:bodyPr/>
          <a:lstStyle/>
          <a:p>
            <a:r>
              <a:rPr lang="en-US" dirty="0"/>
              <a:t>DoD ZT Reference Architecture: </a:t>
            </a:r>
            <a:r>
              <a:rPr lang="en-US" sz="1000" dirty="0">
                <a:hlinkClick r:id="rId3"/>
              </a:rPr>
              <a:t>https://dodcio.defense.gov/Portals/0/Documents/Library/(U)ZT_RA_v1.1(U)_Mar21.pdf</a:t>
            </a:r>
            <a:endParaRPr lang="en-US" sz="1000" dirty="0"/>
          </a:p>
          <a:p>
            <a:endParaRPr lang="en-US" dirty="0"/>
          </a:p>
        </p:txBody>
      </p:sp>
      <p:sp>
        <p:nvSpPr>
          <p:cNvPr id="5" name="Title 4">
            <a:extLst>
              <a:ext uri="{FF2B5EF4-FFF2-40B4-BE49-F238E27FC236}">
                <a16:creationId xmlns:a16="http://schemas.microsoft.com/office/drawing/2014/main" id="{DB8AB937-CE33-4F6E-9DFF-A5717BB0E3D8}"/>
              </a:ext>
            </a:extLst>
          </p:cNvPr>
          <p:cNvSpPr>
            <a:spLocks noGrp="1"/>
          </p:cNvSpPr>
          <p:nvPr>
            <p:ph type="title"/>
          </p:nvPr>
        </p:nvSpPr>
        <p:spPr/>
        <p:txBody>
          <a:bodyPr/>
          <a:lstStyle/>
          <a:p>
            <a:r>
              <a:rPr lang="en-US" dirty="0"/>
              <a:t>What does ZT look over existing technology</a:t>
            </a:r>
          </a:p>
        </p:txBody>
      </p:sp>
      <p:pic>
        <p:nvPicPr>
          <p:cNvPr id="8" name="Picture 7">
            <a:extLst>
              <a:ext uri="{FF2B5EF4-FFF2-40B4-BE49-F238E27FC236}">
                <a16:creationId xmlns:a16="http://schemas.microsoft.com/office/drawing/2014/main" id="{6C887770-D302-414A-A88C-A8FA87E6EE8C}"/>
              </a:ext>
            </a:extLst>
          </p:cNvPr>
          <p:cNvPicPr>
            <a:picLocks noChangeAspect="1"/>
          </p:cNvPicPr>
          <p:nvPr/>
        </p:nvPicPr>
        <p:blipFill>
          <a:blip r:embed="rId4"/>
          <a:stretch>
            <a:fillRect/>
          </a:stretch>
        </p:blipFill>
        <p:spPr>
          <a:xfrm>
            <a:off x="10106971" y="33522"/>
            <a:ext cx="1969251" cy="180435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E7B8C27-ACDF-45B0-9350-ED93F01D2F9F}"/>
              </a:ext>
            </a:extLst>
          </p:cNvPr>
          <p:cNvPicPr>
            <a:picLocks noChangeAspect="1"/>
          </p:cNvPicPr>
          <p:nvPr/>
        </p:nvPicPr>
        <p:blipFill>
          <a:blip r:embed="rId5"/>
          <a:stretch>
            <a:fillRect/>
          </a:stretch>
        </p:blipFill>
        <p:spPr>
          <a:xfrm>
            <a:off x="966157" y="1420882"/>
            <a:ext cx="9705414" cy="462528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D6B459BD-9862-4882-9BB2-846BC6487503}"/>
              </a:ext>
            </a:extLst>
          </p:cNvPr>
          <p:cNvSpPr txBox="1"/>
          <p:nvPr/>
        </p:nvSpPr>
        <p:spPr>
          <a:xfrm>
            <a:off x="5343119" y="3963560"/>
            <a:ext cx="213200" cy="184666"/>
          </a:xfrm>
          <a:prstGeom prst="rect">
            <a:avLst/>
          </a:prstGeom>
        </p:spPr>
        <p:txBody>
          <a:bodyPr wrap="none" lIns="0" tIns="0" rIns="0" bIns="0" rtlCol="0">
            <a:spAutoFit/>
          </a:bodyPr>
          <a:lstStyle/>
          <a:p>
            <a:pPr algn="l">
              <a:spcAft>
                <a:spcPts val="600"/>
              </a:spcAft>
            </a:pPr>
            <a:r>
              <a:rPr lang="en-US" sz="1200" dirty="0">
                <a:solidFill>
                  <a:srgbClr val="00B050"/>
                </a:solidFill>
              </a:rPr>
              <a:t>CB</a:t>
            </a:r>
          </a:p>
        </p:txBody>
      </p:sp>
      <p:sp>
        <p:nvSpPr>
          <p:cNvPr id="9" name="TextBox 8">
            <a:extLst>
              <a:ext uri="{FF2B5EF4-FFF2-40B4-BE49-F238E27FC236}">
                <a16:creationId xmlns:a16="http://schemas.microsoft.com/office/drawing/2014/main" id="{BB804422-D1E2-4CF7-8F48-38C734CA1B37}"/>
              </a:ext>
            </a:extLst>
          </p:cNvPr>
          <p:cNvSpPr txBox="1"/>
          <p:nvPr/>
        </p:nvSpPr>
        <p:spPr>
          <a:xfrm>
            <a:off x="3522945" y="2531575"/>
            <a:ext cx="213200" cy="184666"/>
          </a:xfrm>
          <a:prstGeom prst="rect">
            <a:avLst/>
          </a:prstGeom>
        </p:spPr>
        <p:txBody>
          <a:bodyPr wrap="none" lIns="0" tIns="0" rIns="0" bIns="0" rtlCol="0">
            <a:spAutoFit/>
          </a:bodyPr>
          <a:lstStyle/>
          <a:p>
            <a:pPr algn="l">
              <a:spcAft>
                <a:spcPts val="600"/>
              </a:spcAft>
            </a:pPr>
            <a:r>
              <a:rPr lang="en-US" sz="1200" dirty="0">
                <a:solidFill>
                  <a:srgbClr val="00B050"/>
                </a:solidFill>
              </a:rPr>
              <a:t>CB</a:t>
            </a:r>
          </a:p>
        </p:txBody>
      </p:sp>
      <p:sp>
        <p:nvSpPr>
          <p:cNvPr id="11" name="TextBox 10">
            <a:extLst>
              <a:ext uri="{FF2B5EF4-FFF2-40B4-BE49-F238E27FC236}">
                <a16:creationId xmlns:a16="http://schemas.microsoft.com/office/drawing/2014/main" id="{E6F67C44-D084-4C29-86E4-005F85EB3652}"/>
              </a:ext>
            </a:extLst>
          </p:cNvPr>
          <p:cNvSpPr txBox="1"/>
          <p:nvPr/>
        </p:nvSpPr>
        <p:spPr>
          <a:xfrm>
            <a:off x="10337813" y="3429000"/>
            <a:ext cx="213200" cy="184666"/>
          </a:xfrm>
          <a:prstGeom prst="rect">
            <a:avLst/>
          </a:prstGeom>
        </p:spPr>
        <p:txBody>
          <a:bodyPr wrap="none" lIns="0" tIns="0" rIns="0" bIns="0" rtlCol="0">
            <a:spAutoFit/>
          </a:bodyPr>
          <a:lstStyle/>
          <a:p>
            <a:pPr algn="l">
              <a:spcAft>
                <a:spcPts val="600"/>
              </a:spcAft>
            </a:pPr>
            <a:r>
              <a:rPr lang="en-US" sz="1200" dirty="0">
                <a:solidFill>
                  <a:srgbClr val="00B050"/>
                </a:solidFill>
              </a:rPr>
              <a:t>CB</a:t>
            </a:r>
          </a:p>
        </p:txBody>
      </p:sp>
    </p:spTree>
    <p:extLst>
      <p:ext uri="{BB962C8B-B14F-4D97-AF65-F5344CB8AC3E}">
        <p14:creationId xmlns:p14="http://schemas.microsoft.com/office/powerpoint/2010/main" val="335352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500436DD-CC07-40F5-96C8-68E3F3443982}"/>
              </a:ext>
            </a:extLst>
          </p:cNvPr>
          <p:cNvSpPr>
            <a:spLocks noGrp="1"/>
          </p:cNvSpPr>
          <p:nvPr>
            <p:ph type="subTitle" idx="10"/>
          </p:nvPr>
        </p:nvSpPr>
        <p:spPr/>
        <p:txBody>
          <a:bodyPr/>
          <a:lstStyle/>
          <a:p>
            <a:r>
              <a:rPr lang="en-US" dirty="0"/>
              <a:t>DoD ZT Reference Architecture: </a:t>
            </a:r>
            <a:r>
              <a:rPr lang="en-US" sz="1000" dirty="0">
                <a:hlinkClick r:id="rId3"/>
              </a:rPr>
              <a:t>https://dodcio.defense.gov/Portals/0/Documents/Library/(U)ZT_RA_v1.1(U)_Mar21.pdf</a:t>
            </a:r>
            <a:endParaRPr lang="en-US" sz="1000" dirty="0"/>
          </a:p>
          <a:p>
            <a:endParaRPr lang="en-US" dirty="0"/>
          </a:p>
        </p:txBody>
      </p:sp>
      <p:sp>
        <p:nvSpPr>
          <p:cNvPr id="5" name="Title 4">
            <a:extLst>
              <a:ext uri="{FF2B5EF4-FFF2-40B4-BE49-F238E27FC236}">
                <a16:creationId xmlns:a16="http://schemas.microsoft.com/office/drawing/2014/main" id="{DB8AB937-CE33-4F6E-9DFF-A5717BB0E3D8}"/>
              </a:ext>
            </a:extLst>
          </p:cNvPr>
          <p:cNvSpPr>
            <a:spLocks noGrp="1"/>
          </p:cNvSpPr>
          <p:nvPr>
            <p:ph type="title"/>
          </p:nvPr>
        </p:nvSpPr>
        <p:spPr/>
        <p:txBody>
          <a:bodyPr/>
          <a:lstStyle/>
          <a:p>
            <a:r>
              <a:rPr lang="en-US" dirty="0"/>
              <a:t>What does ZT look employing existing technology</a:t>
            </a:r>
          </a:p>
        </p:txBody>
      </p:sp>
      <p:pic>
        <p:nvPicPr>
          <p:cNvPr id="8" name="Picture 7">
            <a:extLst>
              <a:ext uri="{FF2B5EF4-FFF2-40B4-BE49-F238E27FC236}">
                <a16:creationId xmlns:a16="http://schemas.microsoft.com/office/drawing/2014/main" id="{6C887770-D302-414A-A88C-A8FA87E6EE8C}"/>
              </a:ext>
            </a:extLst>
          </p:cNvPr>
          <p:cNvPicPr>
            <a:picLocks noChangeAspect="1"/>
          </p:cNvPicPr>
          <p:nvPr/>
        </p:nvPicPr>
        <p:blipFill>
          <a:blip r:embed="rId4"/>
          <a:stretch>
            <a:fillRect/>
          </a:stretch>
        </p:blipFill>
        <p:spPr>
          <a:xfrm>
            <a:off x="10106971" y="33522"/>
            <a:ext cx="1969251" cy="180435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E7B8C27-ACDF-45B0-9350-ED93F01D2F9F}"/>
              </a:ext>
            </a:extLst>
          </p:cNvPr>
          <p:cNvPicPr>
            <a:picLocks noChangeAspect="1"/>
          </p:cNvPicPr>
          <p:nvPr/>
        </p:nvPicPr>
        <p:blipFill>
          <a:blip r:embed="rId5"/>
          <a:stretch>
            <a:fillRect/>
          </a:stretch>
        </p:blipFill>
        <p:spPr>
          <a:xfrm>
            <a:off x="336429" y="1499467"/>
            <a:ext cx="9705414" cy="4625288"/>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0918C604-1925-4495-8C54-3944396B80B0}"/>
              </a:ext>
            </a:extLst>
          </p:cNvPr>
          <p:cNvSpPr txBox="1"/>
          <p:nvPr/>
        </p:nvSpPr>
        <p:spPr>
          <a:xfrm>
            <a:off x="10205050" y="2072498"/>
            <a:ext cx="1871172" cy="892552"/>
          </a:xfrm>
          <a:prstGeom prst="rect">
            <a:avLst/>
          </a:prstGeom>
        </p:spPr>
        <p:style>
          <a:lnRef idx="1">
            <a:schemeClr val="accent1"/>
          </a:lnRef>
          <a:fillRef idx="3">
            <a:schemeClr val="accent1"/>
          </a:fillRef>
          <a:effectRef idx="2">
            <a:schemeClr val="accent1"/>
          </a:effectRef>
          <a:fontRef idx="minor">
            <a:schemeClr val="lt1"/>
          </a:fontRef>
        </p:style>
        <p:txBody>
          <a:bodyPr wrap="square" lIns="0" tIns="0" rIns="0" bIns="0" rtlCol="0">
            <a:spAutoFit/>
          </a:bodyPr>
          <a:lstStyle/>
          <a:p>
            <a:pPr algn="l">
              <a:spcAft>
                <a:spcPts val="600"/>
              </a:spcAft>
            </a:pPr>
            <a:r>
              <a:rPr lang="en-US" sz="1200" dirty="0"/>
              <a:t>ZT Policy Expression</a:t>
            </a:r>
          </a:p>
          <a:p>
            <a:pPr marL="171450" indent="-171450" algn="l">
              <a:spcAft>
                <a:spcPts val="600"/>
              </a:spcAft>
              <a:buFont typeface="Arial" panose="020B0604020202020204" pitchFamily="34" charset="0"/>
              <a:buChar char="•"/>
            </a:pPr>
            <a:r>
              <a:rPr lang="en-US" sz="1200" dirty="0"/>
              <a:t>PEP Policy Deployment</a:t>
            </a:r>
          </a:p>
          <a:p>
            <a:pPr marL="171450" indent="-171450" algn="l">
              <a:spcAft>
                <a:spcPts val="600"/>
              </a:spcAft>
              <a:buFont typeface="Arial" panose="020B0604020202020204" pitchFamily="34" charset="0"/>
              <a:buChar char="•"/>
            </a:pPr>
            <a:r>
              <a:rPr lang="en-US" sz="1200" dirty="0"/>
              <a:t>Subjects, Objects	</a:t>
            </a:r>
          </a:p>
        </p:txBody>
      </p:sp>
      <p:cxnSp>
        <p:nvCxnSpPr>
          <p:cNvPr id="13" name="Straight Arrow Connector 12">
            <a:extLst>
              <a:ext uri="{FF2B5EF4-FFF2-40B4-BE49-F238E27FC236}">
                <a16:creationId xmlns:a16="http://schemas.microsoft.com/office/drawing/2014/main" id="{C10EC380-DF2F-4A9D-8D7A-CA44A92C4448}"/>
              </a:ext>
            </a:extLst>
          </p:cNvPr>
          <p:cNvCxnSpPr>
            <a:cxnSpLocks/>
            <a:stCxn id="11" idx="1"/>
          </p:cNvCxnSpPr>
          <p:nvPr/>
        </p:nvCxnSpPr>
        <p:spPr bwMode="gray">
          <a:xfrm flipH="1" flipV="1">
            <a:off x="9816860" y="2112751"/>
            <a:ext cx="388190" cy="40602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AB74A42-CA49-475B-904A-195B3B53CCB4}"/>
              </a:ext>
            </a:extLst>
          </p:cNvPr>
          <p:cNvSpPr txBox="1"/>
          <p:nvPr/>
        </p:nvSpPr>
        <p:spPr>
          <a:xfrm>
            <a:off x="10205050" y="3244334"/>
            <a:ext cx="1871172" cy="184666"/>
          </a:xfrm>
          <a:prstGeom prst="rect">
            <a:avLst/>
          </a:prstGeom>
        </p:spPr>
        <p:style>
          <a:lnRef idx="1">
            <a:schemeClr val="accent1"/>
          </a:lnRef>
          <a:fillRef idx="3">
            <a:schemeClr val="accent1"/>
          </a:fillRef>
          <a:effectRef idx="2">
            <a:schemeClr val="accent1"/>
          </a:effectRef>
          <a:fontRef idx="minor">
            <a:schemeClr val="lt1"/>
          </a:fontRef>
        </p:style>
        <p:txBody>
          <a:bodyPr wrap="square" lIns="0" tIns="0" rIns="0" bIns="0" rtlCol="0">
            <a:spAutoFit/>
          </a:bodyPr>
          <a:lstStyle/>
          <a:p>
            <a:pPr algn="l">
              <a:spcAft>
                <a:spcPts val="600"/>
              </a:spcAft>
            </a:pPr>
            <a:r>
              <a:rPr lang="en-US" sz="1200" dirty="0"/>
              <a:t>Continuous Risk Eval	</a:t>
            </a:r>
          </a:p>
        </p:txBody>
      </p:sp>
      <p:cxnSp>
        <p:nvCxnSpPr>
          <p:cNvPr id="16" name="Straight Arrow Connector 15">
            <a:extLst>
              <a:ext uri="{FF2B5EF4-FFF2-40B4-BE49-F238E27FC236}">
                <a16:creationId xmlns:a16="http://schemas.microsoft.com/office/drawing/2014/main" id="{72A23E68-4B9F-4761-9416-2E2485672F20}"/>
              </a:ext>
            </a:extLst>
          </p:cNvPr>
          <p:cNvCxnSpPr>
            <a:cxnSpLocks/>
            <a:stCxn id="15" idx="1"/>
          </p:cNvCxnSpPr>
          <p:nvPr/>
        </p:nvCxnSpPr>
        <p:spPr bwMode="gray">
          <a:xfrm flipH="1" flipV="1">
            <a:off x="9816860" y="3281663"/>
            <a:ext cx="388190" cy="550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107F18A-4434-47D5-83F0-97DECC6F4D81}"/>
              </a:ext>
            </a:extLst>
          </p:cNvPr>
          <p:cNvSpPr txBox="1"/>
          <p:nvPr/>
        </p:nvSpPr>
        <p:spPr>
          <a:xfrm>
            <a:off x="4842490" y="5195821"/>
            <a:ext cx="1813297" cy="630942"/>
          </a:xfrm>
          <a:prstGeom prst="rect">
            <a:avLst/>
          </a:prstGeom>
        </p:spPr>
        <p:style>
          <a:lnRef idx="1">
            <a:schemeClr val="accent1"/>
          </a:lnRef>
          <a:fillRef idx="3">
            <a:schemeClr val="accent1"/>
          </a:fillRef>
          <a:effectRef idx="2">
            <a:schemeClr val="accent1"/>
          </a:effectRef>
          <a:fontRef idx="minor">
            <a:schemeClr val="lt1"/>
          </a:fontRef>
        </p:style>
        <p:txBody>
          <a:bodyPr wrap="square" lIns="0" tIns="0" rIns="0" bIns="0" rtlCol="0">
            <a:spAutoFit/>
          </a:bodyPr>
          <a:lstStyle/>
          <a:p>
            <a:pPr algn="l">
              <a:spcAft>
                <a:spcPts val="600"/>
              </a:spcAft>
            </a:pPr>
            <a:r>
              <a:rPr lang="en-US" sz="1200" dirty="0"/>
              <a:t>Container Granularity Containment/Isolation</a:t>
            </a:r>
          </a:p>
          <a:p>
            <a:pPr algn="l">
              <a:spcAft>
                <a:spcPts val="600"/>
              </a:spcAft>
            </a:pPr>
            <a:r>
              <a:rPr lang="en-US" sz="1200" dirty="0"/>
              <a:t>App Trust Anchor</a:t>
            </a:r>
          </a:p>
        </p:txBody>
      </p:sp>
      <p:cxnSp>
        <p:nvCxnSpPr>
          <p:cNvPr id="22" name="Straight Arrow Connector 21">
            <a:extLst>
              <a:ext uri="{FF2B5EF4-FFF2-40B4-BE49-F238E27FC236}">
                <a16:creationId xmlns:a16="http://schemas.microsoft.com/office/drawing/2014/main" id="{DFA96CF1-B9CB-40DC-AD92-DCB02996B137}"/>
              </a:ext>
            </a:extLst>
          </p:cNvPr>
          <p:cNvCxnSpPr>
            <a:cxnSpLocks/>
            <a:stCxn id="21" idx="0"/>
          </p:cNvCxnSpPr>
          <p:nvPr/>
        </p:nvCxnSpPr>
        <p:spPr bwMode="gray">
          <a:xfrm flipV="1">
            <a:off x="5749139" y="4727275"/>
            <a:ext cx="39187" cy="46854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9FBB4A5-5D35-458C-851B-8BF45D0A7C4E}"/>
              </a:ext>
            </a:extLst>
          </p:cNvPr>
          <p:cNvSpPr txBox="1"/>
          <p:nvPr/>
        </p:nvSpPr>
        <p:spPr>
          <a:xfrm>
            <a:off x="7122645" y="5432481"/>
            <a:ext cx="1813297" cy="630942"/>
          </a:xfrm>
          <a:prstGeom prst="rect">
            <a:avLst/>
          </a:prstGeom>
        </p:spPr>
        <p:style>
          <a:lnRef idx="1">
            <a:schemeClr val="accent1"/>
          </a:lnRef>
          <a:fillRef idx="3">
            <a:schemeClr val="accent1"/>
          </a:fillRef>
          <a:effectRef idx="2">
            <a:schemeClr val="accent1"/>
          </a:effectRef>
          <a:fontRef idx="minor">
            <a:schemeClr val="lt1"/>
          </a:fontRef>
        </p:style>
        <p:txBody>
          <a:bodyPr wrap="square" lIns="0" tIns="0" rIns="0" bIns="0" rtlCol="0">
            <a:spAutoFit/>
          </a:bodyPr>
          <a:lstStyle/>
          <a:p>
            <a:pPr algn="l">
              <a:spcAft>
                <a:spcPts val="600"/>
              </a:spcAft>
            </a:pPr>
            <a:r>
              <a:rPr lang="en-US" sz="1200" dirty="0"/>
              <a:t>Intentional Classification of Sensitivity</a:t>
            </a:r>
          </a:p>
          <a:p>
            <a:pPr algn="l">
              <a:spcAft>
                <a:spcPts val="600"/>
              </a:spcAft>
            </a:pPr>
            <a:r>
              <a:rPr lang="en-US" sz="1200" dirty="0"/>
              <a:t>Object Trust Anchor</a:t>
            </a:r>
          </a:p>
        </p:txBody>
      </p:sp>
      <p:cxnSp>
        <p:nvCxnSpPr>
          <p:cNvPr id="26" name="Straight Arrow Connector 25">
            <a:extLst>
              <a:ext uri="{FF2B5EF4-FFF2-40B4-BE49-F238E27FC236}">
                <a16:creationId xmlns:a16="http://schemas.microsoft.com/office/drawing/2014/main" id="{C3125D8C-0E1C-4D1B-9A35-1CB2C091F861}"/>
              </a:ext>
            </a:extLst>
          </p:cNvPr>
          <p:cNvCxnSpPr>
            <a:cxnSpLocks/>
            <a:stCxn id="25" idx="0"/>
          </p:cNvCxnSpPr>
          <p:nvPr/>
        </p:nvCxnSpPr>
        <p:spPr bwMode="gray">
          <a:xfrm flipH="1" flipV="1">
            <a:off x="8000358" y="4347713"/>
            <a:ext cx="28936" cy="10847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0DB64B0-EEED-47C8-84E0-4254BFAD1757}"/>
              </a:ext>
            </a:extLst>
          </p:cNvPr>
          <p:cNvCxnSpPr>
            <a:cxnSpLocks/>
            <a:stCxn id="15" idx="1"/>
          </p:cNvCxnSpPr>
          <p:nvPr/>
        </p:nvCxnSpPr>
        <p:spPr bwMode="gray">
          <a:xfrm flipH="1">
            <a:off x="9721970" y="3336667"/>
            <a:ext cx="483080" cy="43989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4C74E91-6164-4857-B947-228F163075B6}"/>
              </a:ext>
            </a:extLst>
          </p:cNvPr>
          <p:cNvSpPr txBox="1"/>
          <p:nvPr/>
        </p:nvSpPr>
        <p:spPr>
          <a:xfrm>
            <a:off x="351483" y="1271306"/>
            <a:ext cx="1235777" cy="184666"/>
          </a:xfrm>
          <a:prstGeom prst="rect">
            <a:avLst/>
          </a:prstGeom>
        </p:spPr>
        <p:style>
          <a:lnRef idx="1">
            <a:schemeClr val="accent1"/>
          </a:lnRef>
          <a:fillRef idx="3">
            <a:schemeClr val="accent1"/>
          </a:fillRef>
          <a:effectRef idx="2">
            <a:schemeClr val="accent1"/>
          </a:effectRef>
          <a:fontRef idx="minor">
            <a:schemeClr val="lt1"/>
          </a:fontRef>
        </p:style>
        <p:txBody>
          <a:bodyPr wrap="square" lIns="0" tIns="0" rIns="0" bIns="0" rtlCol="0">
            <a:spAutoFit/>
          </a:bodyPr>
          <a:lstStyle/>
          <a:p>
            <a:pPr algn="l">
              <a:spcAft>
                <a:spcPts val="600"/>
              </a:spcAft>
            </a:pPr>
            <a:r>
              <a:rPr lang="en-US" sz="1200" dirty="0"/>
              <a:t>Device Posture</a:t>
            </a:r>
          </a:p>
        </p:txBody>
      </p:sp>
      <p:cxnSp>
        <p:nvCxnSpPr>
          <p:cNvPr id="35" name="Straight Arrow Connector 34">
            <a:extLst>
              <a:ext uri="{FF2B5EF4-FFF2-40B4-BE49-F238E27FC236}">
                <a16:creationId xmlns:a16="http://schemas.microsoft.com/office/drawing/2014/main" id="{AC330543-6B85-49C6-BE57-F9F705466C7F}"/>
              </a:ext>
            </a:extLst>
          </p:cNvPr>
          <p:cNvCxnSpPr>
            <a:cxnSpLocks/>
            <a:stCxn id="34" idx="2"/>
          </p:cNvCxnSpPr>
          <p:nvPr/>
        </p:nvCxnSpPr>
        <p:spPr bwMode="gray">
          <a:xfrm>
            <a:off x="969372" y="1455972"/>
            <a:ext cx="1161353" cy="131310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329455B-8A1A-409D-8A28-82FD87E53192}"/>
              </a:ext>
            </a:extLst>
          </p:cNvPr>
          <p:cNvSpPr txBox="1"/>
          <p:nvPr/>
        </p:nvSpPr>
        <p:spPr>
          <a:xfrm flipH="1">
            <a:off x="1712343" y="5741240"/>
            <a:ext cx="1699404" cy="184666"/>
          </a:xfrm>
          <a:prstGeom prst="rect">
            <a:avLst/>
          </a:prstGeom>
        </p:spPr>
        <p:style>
          <a:lnRef idx="1">
            <a:schemeClr val="accent1"/>
          </a:lnRef>
          <a:fillRef idx="3">
            <a:schemeClr val="accent1"/>
          </a:fillRef>
          <a:effectRef idx="2">
            <a:schemeClr val="accent1"/>
          </a:effectRef>
          <a:fontRef idx="minor">
            <a:schemeClr val="lt1"/>
          </a:fontRef>
        </p:style>
        <p:txBody>
          <a:bodyPr wrap="square" lIns="0" tIns="0" rIns="0" bIns="0" rtlCol="0">
            <a:spAutoFit/>
          </a:bodyPr>
          <a:lstStyle/>
          <a:p>
            <a:pPr algn="l">
              <a:spcAft>
                <a:spcPts val="600"/>
              </a:spcAft>
            </a:pPr>
            <a:r>
              <a:rPr lang="en-US" sz="1200" dirty="0"/>
              <a:t>Subject Trust Anchor</a:t>
            </a:r>
          </a:p>
        </p:txBody>
      </p:sp>
      <p:cxnSp>
        <p:nvCxnSpPr>
          <p:cNvPr id="41" name="Straight Arrow Connector 40">
            <a:extLst>
              <a:ext uri="{FF2B5EF4-FFF2-40B4-BE49-F238E27FC236}">
                <a16:creationId xmlns:a16="http://schemas.microsoft.com/office/drawing/2014/main" id="{5A0391B0-B7FB-4E92-8EA5-481D831D5CEF}"/>
              </a:ext>
            </a:extLst>
          </p:cNvPr>
          <p:cNvCxnSpPr>
            <a:cxnSpLocks/>
            <a:stCxn id="39" idx="0"/>
          </p:cNvCxnSpPr>
          <p:nvPr/>
        </p:nvCxnSpPr>
        <p:spPr bwMode="gray">
          <a:xfrm flipH="1" flipV="1">
            <a:off x="2541105" y="4727275"/>
            <a:ext cx="20940" cy="101396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0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C0C1268-76C3-4215-BFA1-800BA811CCB3}"/>
              </a:ext>
            </a:extLst>
          </p:cNvPr>
          <p:cNvSpPr>
            <a:spLocks noGrp="1"/>
          </p:cNvSpPr>
          <p:nvPr>
            <p:ph type="subTitle" idx="10"/>
          </p:nvPr>
        </p:nvSpPr>
        <p:spPr/>
        <p:txBody>
          <a:bodyPr>
            <a:normAutofit fontScale="92500" lnSpcReduction="20000"/>
          </a:bodyPr>
          <a:lstStyle/>
          <a:p>
            <a:endParaRPr lang="en-US"/>
          </a:p>
        </p:txBody>
      </p:sp>
      <p:sp>
        <p:nvSpPr>
          <p:cNvPr id="3" name="Title 2">
            <a:extLst>
              <a:ext uri="{FF2B5EF4-FFF2-40B4-BE49-F238E27FC236}">
                <a16:creationId xmlns:a16="http://schemas.microsoft.com/office/drawing/2014/main" id="{E5BF9D04-8D39-4678-AB6B-9379A114A72A}"/>
              </a:ext>
            </a:extLst>
          </p:cNvPr>
          <p:cNvSpPr>
            <a:spLocks noGrp="1"/>
          </p:cNvSpPr>
          <p:nvPr>
            <p:ph type="title"/>
          </p:nvPr>
        </p:nvSpPr>
        <p:spPr>
          <a:xfrm>
            <a:off x="817779" y="108746"/>
            <a:ext cx="10512862" cy="800275"/>
          </a:xfrm>
        </p:spPr>
        <p:txBody>
          <a:bodyPr>
            <a:normAutofit/>
          </a:bodyPr>
          <a:lstStyle/>
          <a:p>
            <a:r>
              <a:rPr lang="en-US" sz="2799" dirty="0"/>
              <a:t>Application Trust Anchor based on  “shifted left” security context</a:t>
            </a:r>
            <a:br>
              <a:rPr lang="en-US" sz="2799" dirty="0"/>
            </a:br>
            <a:endParaRPr lang="en-US" sz="2799" dirty="0"/>
          </a:p>
        </p:txBody>
      </p:sp>
      <p:pic>
        <p:nvPicPr>
          <p:cNvPr id="6" name="Picture 5">
            <a:extLst>
              <a:ext uri="{FF2B5EF4-FFF2-40B4-BE49-F238E27FC236}">
                <a16:creationId xmlns:a16="http://schemas.microsoft.com/office/drawing/2014/main" id="{AF1A3AC7-AA5C-4991-87D5-F30D4E4C24C1}"/>
              </a:ext>
            </a:extLst>
          </p:cNvPr>
          <p:cNvPicPr>
            <a:picLocks noChangeAspect="1"/>
          </p:cNvPicPr>
          <p:nvPr/>
        </p:nvPicPr>
        <p:blipFill>
          <a:blip r:embed="rId3"/>
          <a:stretch>
            <a:fillRect/>
          </a:stretch>
        </p:blipFill>
        <p:spPr>
          <a:xfrm>
            <a:off x="1020178" y="812513"/>
            <a:ext cx="4034221" cy="5528209"/>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78D8CEC5-860A-439D-A9F3-E79C10CDA414}"/>
              </a:ext>
            </a:extLst>
          </p:cNvPr>
          <p:cNvSpPr txBox="1"/>
          <p:nvPr/>
        </p:nvSpPr>
        <p:spPr>
          <a:xfrm>
            <a:off x="3164094" y="6444465"/>
            <a:ext cx="9586346" cy="461545"/>
          </a:xfrm>
          <a:prstGeom prst="rect">
            <a:avLst/>
          </a:prstGeom>
          <a:noFill/>
        </p:spPr>
        <p:txBody>
          <a:bodyPr wrap="square">
            <a:spAutoFit/>
          </a:bodyPr>
          <a:lstStyle/>
          <a:p>
            <a:r>
              <a:rPr lang="en-US" sz="1200" dirty="0">
                <a:hlinkClick r:id="rId4"/>
              </a:rPr>
              <a:t>https://www.nist.gov/system/files/documents/2021/07/13/Developer%20Verification%20of%20Software.pdf</a:t>
            </a:r>
            <a:endParaRPr lang="en-US" sz="1200" dirty="0"/>
          </a:p>
          <a:p>
            <a:endParaRPr lang="en-US" sz="1200" dirty="0"/>
          </a:p>
        </p:txBody>
      </p:sp>
      <p:pic>
        <p:nvPicPr>
          <p:cNvPr id="15" name="Picture 14">
            <a:extLst>
              <a:ext uri="{FF2B5EF4-FFF2-40B4-BE49-F238E27FC236}">
                <a16:creationId xmlns:a16="http://schemas.microsoft.com/office/drawing/2014/main" id="{8FA4C0BF-5B0D-4F15-9512-619421AE9F3C}"/>
              </a:ext>
            </a:extLst>
          </p:cNvPr>
          <p:cNvPicPr>
            <a:picLocks noChangeAspect="1"/>
          </p:cNvPicPr>
          <p:nvPr/>
        </p:nvPicPr>
        <p:blipFill>
          <a:blip r:embed="rId5"/>
          <a:stretch>
            <a:fillRect/>
          </a:stretch>
        </p:blipFill>
        <p:spPr>
          <a:xfrm>
            <a:off x="4567868" y="1201076"/>
            <a:ext cx="3804889" cy="4910203"/>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8F7EB5CB-B0F2-4C94-8AB9-F434840C1CD4}"/>
              </a:ext>
            </a:extLst>
          </p:cNvPr>
          <p:cNvPicPr>
            <a:picLocks noChangeAspect="1"/>
          </p:cNvPicPr>
          <p:nvPr/>
        </p:nvPicPr>
        <p:blipFill>
          <a:blip r:embed="rId6"/>
          <a:stretch>
            <a:fillRect/>
          </a:stretch>
        </p:blipFill>
        <p:spPr>
          <a:xfrm>
            <a:off x="8353287" y="2701864"/>
            <a:ext cx="3835538" cy="2157490"/>
          </a:xfrm>
          <a:prstGeom prst="rect">
            <a:avLst/>
          </a:prstGeom>
          <a:ln>
            <a:noFill/>
          </a:ln>
          <a:effectLst>
            <a:outerShdw blurRad="292100" dist="139700" dir="2700000" algn="tl" rotWithShape="0">
              <a:srgbClr val="333333">
                <a:alpha val="65000"/>
              </a:srgbClr>
            </a:outerShdw>
          </a:effectLst>
        </p:spPr>
      </p:pic>
      <p:sp>
        <p:nvSpPr>
          <p:cNvPr id="17" name="Arrow: Right 16">
            <a:extLst>
              <a:ext uri="{FF2B5EF4-FFF2-40B4-BE49-F238E27FC236}">
                <a16:creationId xmlns:a16="http://schemas.microsoft.com/office/drawing/2014/main" id="{8428CED2-A7F4-40F1-B90B-F48DEFBC3B9C}"/>
              </a:ext>
            </a:extLst>
          </p:cNvPr>
          <p:cNvSpPr/>
          <p:nvPr/>
        </p:nvSpPr>
        <p:spPr>
          <a:xfrm rot="804450">
            <a:off x="7017193" y="3155077"/>
            <a:ext cx="1515075" cy="461545"/>
          </a:xfrm>
          <a:prstGeom prst="rightArrow">
            <a:avLst/>
          </a:prstGeom>
          <a:solidFill>
            <a:srgbClr val="F8981D"/>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 name="Arrow: Right 17">
            <a:extLst>
              <a:ext uri="{FF2B5EF4-FFF2-40B4-BE49-F238E27FC236}">
                <a16:creationId xmlns:a16="http://schemas.microsoft.com/office/drawing/2014/main" id="{1761C7D2-7EBB-474A-A6BB-7FAE882FD04A}"/>
              </a:ext>
            </a:extLst>
          </p:cNvPr>
          <p:cNvSpPr/>
          <p:nvPr/>
        </p:nvSpPr>
        <p:spPr>
          <a:xfrm rot="20495936">
            <a:off x="7091906" y="4085935"/>
            <a:ext cx="1646536" cy="461545"/>
          </a:xfrm>
          <a:prstGeom prst="rightArrow">
            <a:avLst/>
          </a:prstGeom>
          <a:solidFill>
            <a:srgbClr val="F8981D"/>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9" name="Arrow: Right 18">
            <a:extLst>
              <a:ext uri="{FF2B5EF4-FFF2-40B4-BE49-F238E27FC236}">
                <a16:creationId xmlns:a16="http://schemas.microsoft.com/office/drawing/2014/main" id="{29B58DA6-840D-4754-92A5-3E1069D504CD}"/>
              </a:ext>
            </a:extLst>
          </p:cNvPr>
          <p:cNvSpPr/>
          <p:nvPr/>
        </p:nvSpPr>
        <p:spPr>
          <a:xfrm rot="19373193">
            <a:off x="7327735" y="4544897"/>
            <a:ext cx="1729573" cy="461545"/>
          </a:xfrm>
          <a:prstGeom prst="rightArrow">
            <a:avLst/>
          </a:prstGeom>
          <a:solidFill>
            <a:srgbClr val="F8981D"/>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193956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C0C1268-76C3-4215-BFA1-800BA811CCB3}"/>
              </a:ext>
            </a:extLst>
          </p:cNvPr>
          <p:cNvSpPr>
            <a:spLocks noGrp="1"/>
          </p:cNvSpPr>
          <p:nvPr>
            <p:ph type="subTitle" idx="10"/>
          </p:nvPr>
        </p:nvSpPr>
        <p:spPr/>
        <p:txBody>
          <a:bodyPr/>
          <a:lstStyle/>
          <a:p>
            <a:r>
              <a:rPr lang="en-US" dirty="0"/>
              <a:t>… not just how you build secure stuff.</a:t>
            </a:r>
          </a:p>
        </p:txBody>
      </p:sp>
      <p:sp>
        <p:nvSpPr>
          <p:cNvPr id="3" name="Title 2">
            <a:extLst>
              <a:ext uri="{FF2B5EF4-FFF2-40B4-BE49-F238E27FC236}">
                <a16:creationId xmlns:a16="http://schemas.microsoft.com/office/drawing/2014/main" id="{E5BF9D04-8D39-4678-AB6B-9379A114A72A}"/>
              </a:ext>
            </a:extLst>
          </p:cNvPr>
          <p:cNvSpPr>
            <a:spLocks noGrp="1"/>
          </p:cNvSpPr>
          <p:nvPr>
            <p:ph type="title"/>
          </p:nvPr>
        </p:nvSpPr>
        <p:spPr/>
        <p:txBody>
          <a:bodyPr/>
          <a:lstStyle/>
          <a:p>
            <a:r>
              <a:rPr lang="en-US" dirty="0"/>
              <a:t>ZT Applies to Operation of “Critical Software”</a:t>
            </a:r>
          </a:p>
        </p:txBody>
      </p:sp>
      <p:sp>
        <p:nvSpPr>
          <p:cNvPr id="5" name="TextBox 4">
            <a:extLst>
              <a:ext uri="{FF2B5EF4-FFF2-40B4-BE49-F238E27FC236}">
                <a16:creationId xmlns:a16="http://schemas.microsoft.com/office/drawing/2014/main" id="{E3426130-CB7E-484C-A173-AD6CC1F7E9C4}"/>
              </a:ext>
            </a:extLst>
          </p:cNvPr>
          <p:cNvSpPr txBox="1"/>
          <p:nvPr/>
        </p:nvSpPr>
        <p:spPr>
          <a:xfrm>
            <a:off x="5951323" y="5990559"/>
            <a:ext cx="6094970" cy="600164"/>
          </a:xfrm>
          <a:prstGeom prst="rect">
            <a:avLst/>
          </a:prstGeom>
          <a:noFill/>
        </p:spPr>
        <p:txBody>
          <a:bodyPr wrap="square">
            <a:spAutoFit/>
          </a:bodyPr>
          <a:lstStyle/>
          <a:p>
            <a:r>
              <a:rPr lang="en-US" sz="1100" dirty="0">
                <a:hlinkClick r:id="rId2"/>
              </a:rPr>
              <a:t>https://www.nist.gov/system/files/documents/2021/07/09/Critical%20Software%20Use%20Security%20Measures%20Guidance.pdf</a:t>
            </a:r>
            <a:endParaRPr lang="en-US" sz="1100" dirty="0"/>
          </a:p>
          <a:p>
            <a:endParaRPr lang="en-US" sz="1100" dirty="0"/>
          </a:p>
        </p:txBody>
      </p:sp>
      <p:pic>
        <p:nvPicPr>
          <p:cNvPr id="7" name="Picture 6">
            <a:extLst>
              <a:ext uri="{FF2B5EF4-FFF2-40B4-BE49-F238E27FC236}">
                <a16:creationId xmlns:a16="http://schemas.microsoft.com/office/drawing/2014/main" id="{E04F26E9-1DD6-47C0-9FD9-799C06D9CA49}"/>
              </a:ext>
            </a:extLst>
          </p:cNvPr>
          <p:cNvPicPr>
            <a:picLocks noChangeAspect="1"/>
          </p:cNvPicPr>
          <p:nvPr/>
        </p:nvPicPr>
        <p:blipFill>
          <a:blip r:embed="rId3"/>
          <a:stretch>
            <a:fillRect/>
          </a:stretch>
        </p:blipFill>
        <p:spPr>
          <a:xfrm>
            <a:off x="5753120" y="1136675"/>
            <a:ext cx="6293173" cy="268618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E8DE951-892E-48EC-89F2-3A60261461A9}"/>
              </a:ext>
            </a:extLst>
          </p:cNvPr>
          <p:cNvPicPr>
            <a:picLocks noChangeAspect="1"/>
          </p:cNvPicPr>
          <p:nvPr/>
        </p:nvPicPr>
        <p:blipFill>
          <a:blip r:embed="rId4"/>
          <a:stretch>
            <a:fillRect/>
          </a:stretch>
        </p:blipFill>
        <p:spPr>
          <a:xfrm>
            <a:off x="270733" y="1142057"/>
            <a:ext cx="5435370" cy="536161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595BEEA-2085-4E30-8C9B-DB1B3518CA76}"/>
              </a:ext>
            </a:extLst>
          </p:cNvPr>
          <p:cNvSpPr txBox="1"/>
          <p:nvPr/>
        </p:nvSpPr>
        <p:spPr>
          <a:xfrm>
            <a:off x="6153665" y="4108622"/>
            <a:ext cx="5764427" cy="1231106"/>
          </a:xfrm>
          <a:prstGeom prst="rect">
            <a:avLst/>
          </a:prstGeom>
          <a:solidFill>
            <a:srgbClr val="F8981D"/>
          </a:solidFill>
        </p:spPr>
        <p:txBody>
          <a:bodyPr wrap="square" lIns="0" tIns="0" rIns="0" bIns="0" rtlCol="0">
            <a:spAutoFit/>
          </a:bodyPr>
          <a:lstStyle/>
          <a:p>
            <a:pPr algn="l">
              <a:spcAft>
                <a:spcPts val="600"/>
              </a:spcAft>
            </a:pPr>
            <a:r>
              <a:rPr lang="en-US" sz="1600" dirty="0">
                <a:solidFill>
                  <a:schemeClr val="bg2">
                    <a:lumMod val="10000"/>
                  </a:schemeClr>
                </a:solidFill>
              </a:rPr>
              <a:t>Zero Trust cited in 10 separate audit controls for the  compliant and certifiable operation of “Critical Software”. ZT is not just a product capability for customers, it is also the kind of policy that is expected to constrain </a:t>
            </a:r>
            <a:r>
              <a:rPr lang="en-US" sz="1600" dirty="0" err="1">
                <a:solidFill>
                  <a:schemeClr val="bg2">
                    <a:lumMod val="10000"/>
                  </a:schemeClr>
                </a:solidFill>
              </a:rPr>
              <a:t>thecutomer’s</a:t>
            </a:r>
            <a:r>
              <a:rPr lang="en-US" sz="1600" dirty="0">
                <a:solidFill>
                  <a:schemeClr val="bg2">
                    <a:lumMod val="10000"/>
                  </a:schemeClr>
                </a:solidFill>
              </a:rPr>
              <a:t>  operation of our platform. </a:t>
            </a:r>
          </a:p>
        </p:txBody>
      </p:sp>
    </p:spTree>
    <p:extLst>
      <p:ext uri="{BB962C8B-B14F-4D97-AF65-F5344CB8AC3E}">
        <p14:creationId xmlns:p14="http://schemas.microsoft.com/office/powerpoint/2010/main" val="17225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EF1A64C5-164D-47DC-B74E-CA922002C1FF}"/>
              </a:ext>
            </a:extLst>
          </p:cNvPr>
          <p:cNvSpPr>
            <a:spLocks noGrp="1"/>
          </p:cNvSpPr>
          <p:nvPr>
            <p:ph type="subTitle" idx="10"/>
          </p:nvPr>
        </p:nvSpPr>
        <p:spPr>
          <a:xfrm>
            <a:off x="592866" y="811830"/>
            <a:ext cx="3686739" cy="247743"/>
          </a:xfrm>
        </p:spPr>
        <p:txBody>
          <a:bodyPr/>
          <a:lstStyle/>
          <a:p>
            <a:r>
              <a:rPr lang="en-US" dirty="0">
                <a:hlinkClick r:id="rId2"/>
              </a:rPr>
              <a:t>https://www.nccoe.nist.gov/projects/building-blocks/zero-trust-architecture</a:t>
            </a:r>
            <a:endParaRPr lang="en-US" dirty="0"/>
          </a:p>
          <a:p>
            <a:endParaRPr lang="en-US" dirty="0"/>
          </a:p>
        </p:txBody>
      </p:sp>
      <p:sp>
        <p:nvSpPr>
          <p:cNvPr id="5" name="Title 4">
            <a:extLst>
              <a:ext uri="{FF2B5EF4-FFF2-40B4-BE49-F238E27FC236}">
                <a16:creationId xmlns:a16="http://schemas.microsoft.com/office/drawing/2014/main" id="{E18F435D-4DCB-45C0-B98D-04B403B2A52B}"/>
              </a:ext>
            </a:extLst>
          </p:cNvPr>
          <p:cNvSpPr>
            <a:spLocks noGrp="1"/>
          </p:cNvSpPr>
          <p:nvPr>
            <p:ph type="title"/>
          </p:nvPr>
        </p:nvSpPr>
        <p:spPr/>
        <p:txBody>
          <a:bodyPr/>
          <a:lstStyle/>
          <a:p>
            <a:r>
              <a:rPr lang="en-US" dirty="0"/>
              <a:t>Enter NIST </a:t>
            </a:r>
            <a:r>
              <a:rPr lang="en-US" dirty="0" err="1"/>
              <a:t>NCCoE</a:t>
            </a:r>
            <a:endParaRPr lang="en-US" dirty="0"/>
          </a:p>
        </p:txBody>
      </p:sp>
      <p:pic>
        <p:nvPicPr>
          <p:cNvPr id="8" name="Picture 7">
            <a:extLst>
              <a:ext uri="{FF2B5EF4-FFF2-40B4-BE49-F238E27FC236}">
                <a16:creationId xmlns:a16="http://schemas.microsoft.com/office/drawing/2014/main" id="{5A013C8F-901A-4BD7-B16D-605A9328CA84}"/>
              </a:ext>
            </a:extLst>
          </p:cNvPr>
          <p:cNvPicPr>
            <a:picLocks noChangeAspect="1"/>
          </p:cNvPicPr>
          <p:nvPr/>
        </p:nvPicPr>
        <p:blipFill>
          <a:blip r:embed="rId3"/>
          <a:stretch>
            <a:fillRect/>
          </a:stretch>
        </p:blipFill>
        <p:spPr>
          <a:xfrm>
            <a:off x="5896329" y="145172"/>
            <a:ext cx="5586834" cy="6600260"/>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5FA00430-5905-4B7B-BA15-86F9DEC0B151}"/>
              </a:ext>
            </a:extLst>
          </p:cNvPr>
          <p:cNvPicPr>
            <a:picLocks noChangeAspect="1"/>
          </p:cNvPicPr>
          <p:nvPr/>
        </p:nvPicPr>
        <p:blipFill>
          <a:blip r:embed="rId4"/>
          <a:stretch>
            <a:fillRect/>
          </a:stretch>
        </p:blipFill>
        <p:spPr>
          <a:xfrm>
            <a:off x="579809" y="1807160"/>
            <a:ext cx="4999024" cy="49382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61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813426-2F68-4798-9EF2-BF9E18EC88EE}"/>
              </a:ext>
            </a:extLst>
          </p:cNvPr>
          <p:cNvSpPr>
            <a:spLocks noGrp="1"/>
          </p:cNvSpPr>
          <p:nvPr>
            <p:ph sz="quarter" idx="14"/>
          </p:nvPr>
        </p:nvSpPr>
        <p:spPr>
          <a:xfrm>
            <a:off x="243050" y="837473"/>
            <a:ext cx="11702723" cy="5449712"/>
          </a:xfrm>
        </p:spPr>
        <p:txBody>
          <a:bodyPr/>
          <a:lstStyle/>
          <a:p>
            <a:pPr algn="l">
              <a:spcBef>
                <a:spcPts val="0"/>
              </a:spcBef>
            </a:pPr>
            <a:r>
              <a:rPr lang="en-US" sz="1200" b="1" i="0" dirty="0" err="1">
                <a:solidFill>
                  <a:srgbClr val="1D415C"/>
                </a:solidFill>
                <a:effectLst/>
                <a:latin typeface="Oxygen"/>
              </a:rPr>
              <a:t>NCCoE</a:t>
            </a:r>
            <a:r>
              <a:rPr lang="en-US" sz="1200" b="1" i="0" dirty="0">
                <a:solidFill>
                  <a:srgbClr val="1D415C"/>
                </a:solidFill>
                <a:effectLst/>
                <a:latin typeface="Oxygen"/>
              </a:rPr>
              <a:t> Names 18 Firms for Zero Trust Collaboration Project</a:t>
            </a:r>
          </a:p>
          <a:p>
            <a:pPr algn="l">
              <a:spcBef>
                <a:spcPts val="0"/>
              </a:spcBef>
            </a:pPr>
            <a:r>
              <a:rPr lang="en-US" sz="1200" b="1" i="0" dirty="0">
                <a:solidFill>
                  <a:srgbClr val="58595B"/>
                </a:solidFill>
                <a:effectLst/>
                <a:latin typeface="Oxygen"/>
              </a:rPr>
              <a:t>Friday, July 23, 2021</a:t>
            </a:r>
          </a:p>
          <a:p>
            <a:pPr algn="l">
              <a:spcBef>
                <a:spcPts val="0"/>
              </a:spcBef>
            </a:pPr>
            <a:endParaRPr lang="en-US" sz="1200" b="0" i="0" dirty="0">
              <a:solidFill>
                <a:srgbClr val="58595B"/>
              </a:solidFill>
              <a:effectLst/>
              <a:latin typeface="Oxygen"/>
            </a:endParaRPr>
          </a:p>
          <a:p>
            <a:pPr algn="l">
              <a:spcBef>
                <a:spcPts val="0"/>
              </a:spcBef>
            </a:pPr>
            <a:r>
              <a:rPr lang="en-US" sz="1200" b="0" i="0" dirty="0">
                <a:solidFill>
                  <a:srgbClr val="58595B"/>
                </a:solidFill>
                <a:effectLst/>
                <a:latin typeface="Oxygen"/>
              </a:rPr>
              <a:t>The National Institute of Standards and Technology’s (NIST) National Cybersecurity Center of Excellence (</a:t>
            </a:r>
            <a:r>
              <a:rPr lang="en-US" sz="1200" b="0" i="0" dirty="0" err="1">
                <a:solidFill>
                  <a:srgbClr val="58595B"/>
                </a:solidFill>
                <a:effectLst/>
                <a:latin typeface="Oxygen"/>
              </a:rPr>
              <a:t>NCCoE</a:t>
            </a:r>
            <a:r>
              <a:rPr lang="en-US" sz="1200" b="0" i="0" dirty="0">
                <a:solidFill>
                  <a:srgbClr val="58595B"/>
                </a:solidFill>
                <a:effectLst/>
                <a:latin typeface="Oxygen"/>
              </a:rPr>
              <a:t>) has named 18 firms it will work with on </a:t>
            </a:r>
            <a:r>
              <a:rPr lang="en-US" sz="1200" b="0" i="0" dirty="0" err="1">
                <a:solidFill>
                  <a:srgbClr val="58595B"/>
                </a:solidFill>
                <a:effectLst/>
                <a:latin typeface="Oxygen"/>
              </a:rPr>
              <a:t>NCCoE’s</a:t>
            </a:r>
            <a:r>
              <a:rPr lang="en-US" sz="1200" b="0" i="0" dirty="0">
                <a:solidFill>
                  <a:srgbClr val="58595B"/>
                </a:solidFill>
                <a:effectLst/>
                <a:latin typeface="Oxygen"/>
              </a:rPr>
              <a:t> Implementing a Zero Trust Architecture Project.</a:t>
            </a:r>
          </a:p>
          <a:p>
            <a:pPr algn="l">
              <a:spcBef>
                <a:spcPts val="0"/>
              </a:spcBef>
            </a:pPr>
            <a:r>
              <a:rPr lang="en-US" sz="1200" b="0" i="0" dirty="0">
                <a:solidFill>
                  <a:srgbClr val="58595B"/>
                </a:solidFill>
                <a:effectLst/>
                <a:latin typeface="Oxygen"/>
              </a:rPr>
              <a:t>The 18 companies – all of whom answered a public call for collaborators and entered a related cooperative research and development agreement with </a:t>
            </a:r>
            <a:r>
              <a:rPr lang="en-US" sz="1200" b="0" i="0" dirty="0" err="1">
                <a:solidFill>
                  <a:srgbClr val="58595B"/>
                </a:solidFill>
                <a:effectLst/>
                <a:latin typeface="Oxygen"/>
              </a:rPr>
              <a:t>NCCoE</a:t>
            </a:r>
            <a:r>
              <a:rPr lang="en-US" sz="1200" b="0" i="0" dirty="0">
                <a:solidFill>
                  <a:srgbClr val="58595B"/>
                </a:solidFill>
                <a:effectLst/>
                <a:latin typeface="Oxygen"/>
              </a:rPr>
              <a:t> – will work with the organization to demonstrate approaches to implementing zero trust architectures designed and deployed according the concepts and tenets in NIST’s Special Publication (SP) 800-207 on Zero Trust Architecture.</a:t>
            </a:r>
          </a:p>
          <a:p>
            <a:pPr algn="l">
              <a:spcBef>
                <a:spcPts val="0"/>
              </a:spcBef>
            </a:pPr>
            <a:endParaRPr lang="en-US" sz="1200" b="0" i="0" dirty="0">
              <a:solidFill>
                <a:srgbClr val="58595B"/>
              </a:solidFill>
              <a:effectLst/>
              <a:latin typeface="Oxygen"/>
            </a:endParaRPr>
          </a:p>
          <a:p>
            <a:pPr algn="l">
              <a:spcBef>
                <a:spcPts val="0"/>
              </a:spcBef>
            </a:pPr>
            <a:r>
              <a:rPr lang="en-US" sz="1200" b="0" i="0" dirty="0">
                <a:solidFill>
                  <a:srgbClr val="58595B"/>
                </a:solidFill>
                <a:effectLst/>
                <a:highlight>
                  <a:srgbClr val="FFFF00"/>
                </a:highlight>
                <a:latin typeface="Oxygen"/>
              </a:rPr>
              <a:t>The goal of the project is to produce a publicly available NIST Cybersecurity Practice Guide that shows the practical steps to implement the cybersecurity reference designs.</a:t>
            </a:r>
          </a:p>
          <a:p>
            <a:pPr algn="l">
              <a:spcBef>
                <a:spcPts val="0"/>
              </a:spcBef>
            </a:pPr>
            <a:r>
              <a:rPr lang="en-US" sz="1200" b="0" i="0" dirty="0">
                <a:solidFill>
                  <a:srgbClr val="58595B"/>
                </a:solidFill>
                <a:effectLst/>
                <a:highlight>
                  <a:srgbClr val="FFFF00"/>
                </a:highlight>
                <a:latin typeface="Oxygen"/>
              </a:rPr>
              <a:t>Natalia Martin, </a:t>
            </a:r>
            <a:r>
              <a:rPr lang="en-US" sz="1200" b="0" i="0" dirty="0" err="1">
                <a:solidFill>
                  <a:srgbClr val="58595B"/>
                </a:solidFill>
                <a:effectLst/>
                <a:highlight>
                  <a:srgbClr val="FFFF00"/>
                </a:highlight>
                <a:latin typeface="Oxygen"/>
              </a:rPr>
              <a:t>NCCoE’s</a:t>
            </a:r>
            <a:r>
              <a:rPr lang="en-US" sz="1200" b="0" i="0" dirty="0">
                <a:solidFill>
                  <a:srgbClr val="58595B"/>
                </a:solidFill>
                <a:effectLst/>
                <a:highlight>
                  <a:srgbClr val="FFFF00"/>
                </a:highlight>
                <a:latin typeface="Oxygen"/>
              </a:rPr>
              <a:t> acting director, said the center received “an overwhelming response from the vendor community on this important project.”</a:t>
            </a:r>
          </a:p>
          <a:p>
            <a:pPr algn="l">
              <a:spcBef>
                <a:spcPts val="0"/>
              </a:spcBef>
            </a:pPr>
            <a:endParaRPr lang="en-US" sz="1200" b="0" i="0" dirty="0">
              <a:solidFill>
                <a:srgbClr val="58595B"/>
              </a:solidFill>
              <a:effectLst/>
              <a:highlight>
                <a:srgbClr val="FFFF00"/>
              </a:highlight>
              <a:latin typeface="Oxygen"/>
            </a:endParaRPr>
          </a:p>
          <a:p>
            <a:pPr algn="l">
              <a:spcBef>
                <a:spcPts val="0"/>
              </a:spcBef>
            </a:pPr>
            <a:r>
              <a:rPr lang="en-US" sz="1200" b="0" i="0" dirty="0">
                <a:solidFill>
                  <a:srgbClr val="58595B"/>
                </a:solidFill>
                <a:effectLst/>
                <a:latin typeface="Oxygen"/>
              </a:rPr>
              <a:t>“Implementing a zero trust architecture has become a Federal cybersecurity mandate and a business imperative,” she said. “We are excited to work with industry demonstrating various approaches to implementing a zero trust architecture using a diverse mix of vendor products and capabilities, and share how-to guidance and lessons learned from the experience.” </a:t>
            </a:r>
          </a:p>
          <a:p>
            <a:pPr algn="l">
              <a:spcBef>
                <a:spcPts val="0"/>
              </a:spcBef>
            </a:pPr>
            <a:endParaRPr lang="en-US" sz="1200" dirty="0">
              <a:solidFill>
                <a:srgbClr val="58595B"/>
              </a:solidFill>
              <a:latin typeface="Oxygen"/>
            </a:endParaRPr>
          </a:p>
          <a:p>
            <a:pPr algn="l">
              <a:spcBef>
                <a:spcPts val="0"/>
              </a:spcBef>
            </a:pPr>
            <a:r>
              <a:rPr lang="en-US" sz="1200" b="0" i="0" dirty="0">
                <a:solidFill>
                  <a:srgbClr val="58595B"/>
                </a:solidFill>
                <a:effectLst/>
                <a:highlight>
                  <a:srgbClr val="FFFF00"/>
                </a:highlight>
                <a:latin typeface="Oxygen"/>
              </a:rPr>
              <a:t>The 18 firms are: Amazon Web Services, Inc.; </a:t>
            </a:r>
            <a:r>
              <a:rPr lang="en-US" sz="1200" b="0" i="0" dirty="0" err="1">
                <a:solidFill>
                  <a:srgbClr val="58595B"/>
                </a:solidFill>
                <a:effectLst/>
                <a:highlight>
                  <a:srgbClr val="FFFF00"/>
                </a:highlight>
                <a:latin typeface="Oxygen"/>
              </a:rPr>
              <a:t>Appgate</a:t>
            </a:r>
            <a:r>
              <a:rPr lang="en-US" sz="1200" b="0" i="0" dirty="0">
                <a:solidFill>
                  <a:srgbClr val="58595B"/>
                </a:solidFill>
                <a:effectLst/>
                <a:highlight>
                  <a:srgbClr val="FFFF00"/>
                </a:highlight>
                <a:latin typeface="Oxygen"/>
              </a:rPr>
              <a:t>; Cisco Systems, Inc.; F5 Networks, Inc.; FireEye, Inc.; </a:t>
            </a:r>
            <a:r>
              <a:rPr lang="en-US" sz="1200" b="0" i="0" dirty="0" err="1">
                <a:solidFill>
                  <a:srgbClr val="58595B"/>
                </a:solidFill>
                <a:effectLst/>
                <a:highlight>
                  <a:srgbClr val="FFFF00"/>
                </a:highlight>
                <a:latin typeface="Oxygen"/>
              </a:rPr>
              <a:t>Forescout</a:t>
            </a:r>
            <a:r>
              <a:rPr lang="en-US" sz="1200" b="0" i="0" dirty="0">
                <a:solidFill>
                  <a:srgbClr val="58595B"/>
                </a:solidFill>
                <a:effectLst/>
                <a:highlight>
                  <a:srgbClr val="FFFF00"/>
                </a:highlight>
                <a:latin typeface="Oxygen"/>
              </a:rPr>
              <a:t> Technologies, Inc.; International Business Machines Corporation (IBM); McAfee Corp.; Microsoft Corporation; MobileIron, Inc. an Ivanti Company; Okta, Inc.; Palo Alto Networks; PC Matic, Inc.; Radiant Logic, Inc.; SailPoint Technologies, Inc.; Symantec, a Division of Broadcom; Tenable, Inc.; and </a:t>
            </a:r>
            <a:r>
              <a:rPr lang="en-US" sz="1200" b="0" i="0" dirty="0" err="1">
                <a:solidFill>
                  <a:srgbClr val="58595B"/>
                </a:solidFill>
                <a:effectLst/>
                <a:highlight>
                  <a:srgbClr val="FFFF00"/>
                </a:highlight>
                <a:latin typeface="Oxygen"/>
              </a:rPr>
              <a:t>Zscaler</a:t>
            </a:r>
            <a:r>
              <a:rPr lang="en-US" sz="1200" b="0" i="0" dirty="0">
                <a:solidFill>
                  <a:srgbClr val="58595B"/>
                </a:solidFill>
                <a:effectLst/>
                <a:highlight>
                  <a:srgbClr val="FFFF00"/>
                </a:highlight>
                <a:latin typeface="Oxygen"/>
              </a:rPr>
              <a:t>, Inc.</a:t>
            </a:r>
          </a:p>
          <a:p>
            <a:pPr algn="l">
              <a:spcBef>
                <a:spcPts val="0"/>
              </a:spcBef>
            </a:pPr>
            <a:endParaRPr lang="en-US" sz="1200" b="0" i="0" dirty="0">
              <a:solidFill>
                <a:srgbClr val="58595B"/>
              </a:solidFill>
              <a:effectLst/>
              <a:latin typeface="Oxygen"/>
            </a:endParaRPr>
          </a:p>
          <a:p>
            <a:pPr algn="l">
              <a:spcBef>
                <a:spcPts val="0"/>
              </a:spcBef>
            </a:pPr>
            <a:r>
              <a:rPr lang="en-US" sz="1200" b="0" i="0" dirty="0">
                <a:solidFill>
                  <a:srgbClr val="58595B"/>
                </a:solidFill>
                <a:effectLst/>
                <a:highlight>
                  <a:srgbClr val="FFFF00"/>
                </a:highlight>
                <a:latin typeface="Oxygen"/>
              </a:rPr>
              <a:t>“Zero trust is a team sport and the NIST </a:t>
            </a:r>
            <a:r>
              <a:rPr lang="en-US" sz="1200" b="0" i="0" dirty="0" err="1">
                <a:solidFill>
                  <a:srgbClr val="58595B"/>
                </a:solidFill>
                <a:effectLst/>
                <a:highlight>
                  <a:srgbClr val="FFFF00"/>
                </a:highlight>
                <a:latin typeface="Oxygen"/>
              </a:rPr>
              <a:t>NCCoE</a:t>
            </a:r>
            <a:r>
              <a:rPr lang="en-US" sz="1200" b="0" i="0" dirty="0">
                <a:solidFill>
                  <a:srgbClr val="58595B"/>
                </a:solidFill>
                <a:effectLst/>
                <a:highlight>
                  <a:srgbClr val="FFFF00"/>
                </a:highlight>
                <a:latin typeface="Oxygen"/>
              </a:rPr>
              <a:t> is taking the initiative to bring together best-of-breed zero trust leaders,” commented Stephen Kovac, Vice President of Global Government and Head of Corporate Compliance at </a:t>
            </a:r>
            <a:r>
              <a:rPr lang="en-US" sz="1200" b="0" i="0" dirty="0" err="1">
                <a:solidFill>
                  <a:srgbClr val="58595B"/>
                </a:solidFill>
                <a:effectLst/>
                <a:highlight>
                  <a:srgbClr val="FFFF00"/>
                </a:highlight>
                <a:latin typeface="Oxygen"/>
              </a:rPr>
              <a:t>Zscaler</a:t>
            </a:r>
            <a:r>
              <a:rPr lang="en-US" sz="1200" b="0" i="0" dirty="0">
                <a:solidFill>
                  <a:srgbClr val="58595B"/>
                </a:solidFill>
                <a:effectLst/>
                <a:highlight>
                  <a:srgbClr val="FFFF00"/>
                </a:highlight>
                <a:latin typeface="Oxygen"/>
              </a:rPr>
              <a:t>.</a:t>
            </a:r>
          </a:p>
          <a:p>
            <a:pPr algn="l">
              <a:spcBef>
                <a:spcPts val="0"/>
              </a:spcBef>
            </a:pPr>
            <a:endParaRPr lang="en-US" sz="1200" b="0" i="0" dirty="0">
              <a:solidFill>
                <a:srgbClr val="58595B"/>
              </a:solidFill>
              <a:effectLst/>
              <a:latin typeface="Oxygen"/>
            </a:endParaRPr>
          </a:p>
          <a:p>
            <a:pPr algn="l">
              <a:spcBef>
                <a:spcPts val="0"/>
              </a:spcBef>
            </a:pPr>
            <a:r>
              <a:rPr lang="en-US" sz="1200" b="0" i="0" dirty="0">
                <a:solidFill>
                  <a:srgbClr val="58595B"/>
                </a:solidFill>
                <a:effectLst/>
                <a:latin typeface="Oxygen"/>
              </a:rPr>
              <a:t>“We are all committed to collaborating and demonstrating different, practical approaches to implement a zero trust architecture,” he said. “As we know, no one solution fits every situation. </a:t>
            </a:r>
            <a:r>
              <a:rPr lang="en-US" sz="1200" b="0" i="0" dirty="0" err="1">
                <a:solidFill>
                  <a:srgbClr val="58595B"/>
                </a:solidFill>
                <a:effectLst/>
                <a:latin typeface="Oxygen"/>
              </a:rPr>
              <a:t>Zscaler</a:t>
            </a:r>
            <a:r>
              <a:rPr lang="en-US" sz="1200" b="0" i="0" dirty="0">
                <a:solidFill>
                  <a:srgbClr val="58595B"/>
                </a:solidFill>
                <a:effectLst/>
                <a:latin typeface="Oxygen"/>
              </a:rPr>
              <a:t> is honored to be a part of this coalition working side by side to realize the opportunity for zero trust to strengthen every agency’s cyber defenses.”</a:t>
            </a:r>
          </a:p>
          <a:p>
            <a:pPr algn="l">
              <a:spcBef>
                <a:spcPts val="0"/>
              </a:spcBef>
            </a:pPr>
            <a:r>
              <a:rPr lang="en-US" sz="1200" b="0" i="0" dirty="0">
                <a:solidFill>
                  <a:srgbClr val="58595B"/>
                </a:solidFill>
                <a:effectLst/>
                <a:latin typeface="Oxygen"/>
              </a:rPr>
              <a:t>“Cisco is happy to be a National Center of Excellence Partner (NCEP) of </a:t>
            </a:r>
            <a:r>
              <a:rPr lang="en-US" sz="1200" b="0" i="0" dirty="0" err="1">
                <a:solidFill>
                  <a:srgbClr val="58595B"/>
                </a:solidFill>
                <a:effectLst/>
                <a:latin typeface="Oxygen"/>
              </a:rPr>
              <a:t>NCCoE</a:t>
            </a:r>
            <a:r>
              <a:rPr lang="en-US" sz="1200" b="0" i="0" dirty="0">
                <a:solidFill>
                  <a:srgbClr val="58595B"/>
                </a:solidFill>
                <a:effectLst/>
                <a:latin typeface="Oxygen"/>
              </a:rPr>
              <a:t> since the beginning and are proud to continue contributing to their SP 1800 documents,” said Peter </a:t>
            </a:r>
            <a:r>
              <a:rPr lang="en-US" sz="1200" b="0" i="0" dirty="0" err="1">
                <a:solidFill>
                  <a:srgbClr val="58595B"/>
                </a:solidFill>
                <a:effectLst/>
                <a:latin typeface="Oxygen"/>
              </a:rPr>
              <a:t>Romness</a:t>
            </a:r>
            <a:r>
              <a:rPr lang="en-US" sz="1200" b="0" i="0" dirty="0">
                <a:solidFill>
                  <a:srgbClr val="58595B"/>
                </a:solidFill>
                <a:effectLst/>
                <a:latin typeface="Oxygen"/>
              </a:rPr>
              <a:t>, Cybersecurity Principal, U.S. Public Sector CTO Office, at Cisco. “These publications are used by governments and businesses around the world has guides to implement their own cybersecurity capabilities.”</a:t>
            </a:r>
          </a:p>
          <a:p>
            <a:pPr algn="l">
              <a:spcBef>
                <a:spcPts val="0"/>
              </a:spcBef>
            </a:pPr>
            <a:r>
              <a:rPr lang="en-US" sz="1200" b="0" i="0" dirty="0">
                <a:solidFill>
                  <a:srgbClr val="58595B"/>
                </a:solidFill>
                <a:effectLst/>
                <a:latin typeface="Oxygen"/>
              </a:rPr>
              <a:t>“Zero Trust is a hot topic and our customers are looking for guidance from an impartial, trusted source like NIST,” he said. “Their SP 800-207 – Zero Trust Architecture, is already being used to understand zero trust. This new project will show examples of how to implement zero trust. We’re thrilled we were selected to help.”</a:t>
            </a:r>
          </a:p>
          <a:p>
            <a:pPr>
              <a:spcBef>
                <a:spcPts val="0"/>
              </a:spcBef>
            </a:pPr>
            <a:endParaRPr lang="en-US" sz="1200" dirty="0"/>
          </a:p>
        </p:txBody>
      </p:sp>
      <p:sp>
        <p:nvSpPr>
          <p:cNvPr id="3" name="Subtitle 2">
            <a:extLst>
              <a:ext uri="{FF2B5EF4-FFF2-40B4-BE49-F238E27FC236}">
                <a16:creationId xmlns:a16="http://schemas.microsoft.com/office/drawing/2014/main" id="{9EFCD77E-DA63-4E98-91F0-50C98C6BE6D6}"/>
              </a:ext>
            </a:extLst>
          </p:cNvPr>
          <p:cNvSpPr>
            <a:spLocks noGrp="1"/>
          </p:cNvSpPr>
          <p:nvPr>
            <p:ph type="subTitle" idx="10"/>
          </p:nvPr>
        </p:nvSpPr>
        <p:spPr>
          <a:xfrm>
            <a:off x="616505" y="303830"/>
            <a:ext cx="10987947" cy="247743"/>
          </a:xfrm>
        </p:spPr>
        <p:txBody>
          <a:bodyPr/>
          <a:lstStyle/>
          <a:p>
            <a:r>
              <a:rPr lang="en-US" dirty="0" err="1">
                <a:hlinkClick r:id="rId2"/>
              </a:rPr>
              <a:t>NCCoE</a:t>
            </a:r>
            <a:r>
              <a:rPr lang="en-US" dirty="0">
                <a:hlinkClick r:id="rId2"/>
              </a:rPr>
              <a:t> Names 18 Firms for Zero Trust Collaboration Project | </a:t>
            </a:r>
            <a:r>
              <a:rPr lang="en-US" dirty="0" err="1">
                <a:hlinkClick r:id="rId2"/>
              </a:rPr>
              <a:t>NCCoE</a:t>
            </a:r>
            <a:r>
              <a:rPr lang="en-US" dirty="0">
                <a:hlinkClick r:id="rId2"/>
              </a:rPr>
              <a:t> (nist.gov)</a:t>
            </a:r>
            <a:endParaRPr lang="en-US" dirty="0"/>
          </a:p>
        </p:txBody>
      </p:sp>
    </p:spTree>
    <p:extLst>
      <p:ext uri="{BB962C8B-B14F-4D97-AF65-F5344CB8AC3E}">
        <p14:creationId xmlns:p14="http://schemas.microsoft.com/office/powerpoint/2010/main" val="156799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3CDB13D-A89F-4662-ACF2-EF4A6CA1EBB9}"/>
              </a:ext>
            </a:extLst>
          </p:cNvPr>
          <p:cNvSpPr>
            <a:spLocks noGrp="1"/>
          </p:cNvSpPr>
          <p:nvPr>
            <p:ph sz="quarter" idx="14"/>
          </p:nvPr>
        </p:nvSpPr>
        <p:spPr>
          <a:xfrm>
            <a:off x="608013" y="1474170"/>
            <a:ext cx="10972800" cy="4572000"/>
          </a:xfrm>
        </p:spPr>
        <p:txBody>
          <a:bodyPr/>
          <a:lstStyle/>
          <a:p>
            <a:r>
              <a:rPr lang="en-US" sz="1600" dirty="0"/>
              <a:t>Scenario 1: Employee Access to Corporate Resources An employee is looking for easy and secure access to corporate resources, from any work location.</a:t>
            </a:r>
          </a:p>
          <a:p>
            <a:r>
              <a:rPr lang="en-US" sz="1600" dirty="0"/>
              <a:t>Scenario 2: Employee Access to Internet Resources An employee is trying to access the public internet to accomplish some tasks.</a:t>
            </a:r>
          </a:p>
          <a:p>
            <a:r>
              <a:rPr lang="en-US" sz="1600" dirty="0"/>
              <a:t>Scenario 3: Contractor Access to Corporate and Internet Resources A contractor is trying to access certain corporate resources and the internet.</a:t>
            </a:r>
          </a:p>
          <a:p>
            <a:r>
              <a:rPr lang="en-US" sz="1600" dirty="0"/>
              <a:t>Scenario 4: </a:t>
            </a:r>
            <a:r>
              <a:rPr lang="en-US" sz="1600" dirty="0">
                <a:highlight>
                  <a:srgbClr val="FFFF00"/>
                </a:highlight>
              </a:rPr>
              <a:t>Inter-server Communication Within the Enterprise </a:t>
            </a:r>
            <a:r>
              <a:rPr lang="en-US" sz="1600" dirty="0"/>
              <a:t>Corporate services often have different servers communicating with each other. For example, a web server communicates with an application server.</a:t>
            </a:r>
          </a:p>
          <a:p>
            <a:r>
              <a:rPr lang="en-US" sz="1600" dirty="0"/>
              <a:t>Scenario 5: </a:t>
            </a:r>
            <a:r>
              <a:rPr lang="en-US" sz="1600" dirty="0">
                <a:highlight>
                  <a:srgbClr val="FFFF00"/>
                </a:highlight>
              </a:rPr>
              <a:t>Cross-Enterprise Collaboration with Business Partners </a:t>
            </a:r>
            <a:r>
              <a:rPr lang="en-US" sz="1600" dirty="0"/>
              <a:t>Two enterprises In this scenario, the ZTA solution implemented in this project will enable users from one enterprise to securely access specific resources from the other enterprise, and vice versa. </a:t>
            </a:r>
          </a:p>
          <a:p>
            <a:r>
              <a:rPr lang="en-US" sz="1600" dirty="0"/>
              <a:t>Scenario 6: </a:t>
            </a:r>
            <a:r>
              <a:rPr lang="en-US" sz="1600" dirty="0">
                <a:highlight>
                  <a:srgbClr val="FFFF00"/>
                </a:highlight>
              </a:rPr>
              <a:t>Develop Trust Score/Confidence Level </a:t>
            </a:r>
            <a:r>
              <a:rPr lang="en-US" sz="1600" dirty="0"/>
              <a:t>with Corporate Resources. . In this scenario, a ZTA solution will integrate these monitoring and SIEM systems with the policy engine to produce more precise calculation of trust scores/confidence levels in near real time.</a:t>
            </a:r>
            <a:endParaRPr lang="en-US" sz="1800" dirty="0"/>
          </a:p>
        </p:txBody>
      </p:sp>
      <p:sp>
        <p:nvSpPr>
          <p:cNvPr id="2" name="Subtitle 1">
            <a:extLst>
              <a:ext uri="{FF2B5EF4-FFF2-40B4-BE49-F238E27FC236}">
                <a16:creationId xmlns:a16="http://schemas.microsoft.com/office/drawing/2014/main" id="{BEE7A8B4-4B1B-4C4F-B0F8-53C63F3C62C1}"/>
              </a:ext>
            </a:extLst>
          </p:cNvPr>
          <p:cNvSpPr>
            <a:spLocks noGrp="1"/>
          </p:cNvSpPr>
          <p:nvPr>
            <p:ph type="subTitle" idx="10"/>
          </p:nvPr>
        </p:nvSpPr>
        <p:spPr/>
        <p:txBody>
          <a:bodyPr/>
          <a:lstStyle/>
          <a:p>
            <a:r>
              <a:rPr lang="en-US" dirty="0"/>
              <a:t>May be phased due to market balkanization of policy across segments and telemetries.</a:t>
            </a:r>
          </a:p>
        </p:txBody>
      </p:sp>
      <p:sp>
        <p:nvSpPr>
          <p:cNvPr id="3" name="Title 2">
            <a:extLst>
              <a:ext uri="{FF2B5EF4-FFF2-40B4-BE49-F238E27FC236}">
                <a16:creationId xmlns:a16="http://schemas.microsoft.com/office/drawing/2014/main" id="{0BDE4D84-27E5-4F6C-97F1-6D3B662BD7ED}"/>
              </a:ext>
            </a:extLst>
          </p:cNvPr>
          <p:cNvSpPr>
            <a:spLocks noGrp="1"/>
          </p:cNvSpPr>
          <p:nvPr>
            <p:ph type="title"/>
          </p:nvPr>
        </p:nvSpPr>
        <p:spPr/>
        <p:txBody>
          <a:bodyPr/>
          <a:lstStyle/>
          <a:p>
            <a:r>
              <a:rPr lang="en-US" dirty="0" err="1"/>
              <a:t>NCCoE</a:t>
            </a:r>
            <a:r>
              <a:rPr lang="en-US" dirty="0"/>
              <a:t> Evaluation Comparative Scenarios  (Pages 5-6) </a:t>
            </a:r>
          </a:p>
        </p:txBody>
      </p:sp>
      <p:sp>
        <p:nvSpPr>
          <p:cNvPr id="6" name="TextBox 5">
            <a:extLst>
              <a:ext uri="{FF2B5EF4-FFF2-40B4-BE49-F238E27FC236}">
                <a16:creationId xmlns:a16="http://schemas.microsoft.com/office/drawing/2014/main" id="{83A84617-1F25-4650-97D1-64EB0C33C741}"/>
              </a:ext>
            </a:extLst>
          </p:cNvPr>
          <p:cNvSpPr txBox="1"/>
          <p:nvPr/>
        </p:nvSpPr>
        <p:spPr>
          <a:xfrm>
            <a:off x="3501081" y="6445249"/>
            <a:ext cx="8155460" cy="261610"/>
          </a:xfrm>
          <a:prstGeom prst="rect">
            <a:avLst/>
          </a:prstGeom>
          <a:noFill/>
        </p:spPr>
        <p:txBody>
          <a:bodyPr wrap="square">
            <a:spAutoFit/>
          </a:bodyPr>
          <a:lstStyle/>
          <a:p>
            <a:r>
              <a:rPr lang="en-US" sz="1100" dirty="0">
                <a:hlinkClick r:id="rId2"/>
              </a:rPr>
              <a:t>https://www.nccoe.nist.gov/sites/default/files/library/project-descriptions/zta-project-description-final.pdf</a:t>
            </a:r>
            <a:endParaRPr lang="en-US" sz="1100" dirty="0"/>
          </a:p>
        </p:txBody>
      </p:sp>
    </p:spTree>
    <p:extLst>
      <p:ext uri="{BB962C8B-B14F-4D97-AF65-F5344CB8AC3E}">
        <p14:creationId xmlns:p14="http://schemas.microsoft.com/office/powerpoint/2010/main" val="2409307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1638D21-F98D-427B-A149-0CD2E5C46F0E}"/>
              </a:ext>
            </a:extLst>
          </p:cNvPr>
          <p:cNvSpPr>
            <a:spLocks noGrp="1"/>
          </p:cNvSpPr>
          <p:nvPr>
            <p:ph type="subTitle" idx="10"/>
          </p:nvPr>
        </p:nvSpPr>
        <p:spPr/>
        <p:txBody>
          <a:bodyPr/>
          <a:lstStyle/>
          <a:p>
            <a:r>
              <a:rPr lang="en-US" sz="1200" dirty="0">
                <a:hlinkClick r:id="rId2"/>
              </a:rPr>
              <a:t>https://www.cisa.gov/sites/default/files/publications/CISA%20Cloud%20Security%20Technical%20Reference%20Architecture_Version%201.pdf</a:t>
            </a:r>
            <a:endParaRPr lang="en-US" sz="1200" dirty="0"/>
          </a:p>
          <a:p>
            <a:endParaRPr lang="en-US" sz="1200" dirty="0"/>
          </a:p>
        </p:txBody>
      </p:sp>
      <p:sp>
        <p:nvSpPr>
          <p:cNvPr id="3" name="Title 2">
            <a:extLst>
              <a:ext uri="{FF2B5EF4-FFF2-40B4-BE49-F238E27FC236}">
                <a16:creationId xmlns:a16="http://schemas.microsoft.com/office/drawing/2014/main" id="{2894C4DA-9398-4D4D-8D6C-9B7D2A9DE8EC}"/>
              </a:ext>
            </a:extLst>
          </p:cNvPr>
          <p:cNvSpPr>
            <a:spLocks noGrp="1"/>
          </p:cNvSpPr>
          <p:nvPr>
            <p:ph type="title"/>
          </p:nvPr>
        </p:nvSpPr>
        <p:spPr/>
        <p:txBody>
          <a:bodyPr/>
          <a:lstStyle/>
          <a:p>
            <a:r>
              <a:rPr lang="en-US" dirty="0"/>
              <a:t>CISA Cloud Security Ref Arch (DRAFT - PC Opened 9/2021)</a:t>
            </a:r>
          </a:p>
        </p:txBody>
      </p:sp>
      <p:pic>
        <p:nvPicPr>
          <p:cNvPr id="6" name="Picture 5">
            <a:extLst>
              <a:ext uri="{FF2B5EF4-FFF2-40B4-BE49-F238E27FC236}">
                <a16:creationId xmlns:a16="http://schemas.microsoft.com/office/drawing/2014/main" id="{432AC592-63A8-4D45-BF99-E6FE1B15542F}"/>
              </a:ext>
            </a:extLst>
          </p:cNvPr>
          <p:cNvPicPr>
            <a:picLocks noChangeAspect="1"/>
          </p:cNvPicPr>
          <p:nvPr/>
        </p:nvPicPr>
        <p:blipFill>
          <a:blip r:embed="rId3"/>
          <a:stretch>
            <a:fillRect/>
          </a:stretch>
        </p:blipFill>
        <p:spPr>
          <a:xfrm>
            <a:off x="579809" y="1326866"/>
            <a:ext cx="3758926" cy="500615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9C5F8568-2318-4FE2-A30B-231031475FC5}"/>
              </a:ext>
            </a:extLst>
          </p:cNvPr>
          <p:cNvSpPr txBox="1"/>
          <p:nvPr/>
        </p:nvSpPr>
        <p:spPr>
          <a:xfrm>
            <a:off x="4851919" y="1326866"/>
            <a:ext cx="7139775" cy="5216813"/>
          </a:xfrm>
          <a:prstGeom prst="rect">
            <a:avLst/>
          </a:prstGeom>
        </p:spPr>
        <p:txBody>
          <a:bodyPr wrap="none" lIns="0" tIns="0" rIns="0" bIns="0" rtlCol="0">
            <a:spAutoFit/>
          </a:bodyPr>
          <a:lstStyle/>
          <a:p>
            <a:pPr algn="l">
              <a:spcAft>
                <a:spcPts val="600"/>
              </a:spcAft>
            </a:pPr>
            <a:r>
              <a:rPr lang="en-US" sz="1600" b="1" dirty="0"/>
              <a:t>CISA CSRA Refers to Zero Trust 38 times:</a:t>
            </a:r>
          </a:p>
          <a:p>
            <a:pPr algn="l">
              <a:spcAft>
                <a:spcPts val="600"/>
              </a:spcAft>
            </a:pPr>
            <a:r>
              <a:rPr lang="en-US" sz="1200" dirty="0"/>
              <a:t>“…</a:t>
            </a:r>
          </a:p>
          <a:p>
            <a:pPr algn="l">
              <a:spcAft>
                <a:spcPts val="600"/>
              </a:spcAft>
            </a:pPr>
            <a:r>
              <a:rPr lang="en-US" sz="1200" dirty="0">
                <a:highlight>
                  <a:srgbClr val="FFFF00"/>
                </a:highlight>
              </a:rPr>
              <a:t>As agencies continue to use cloud technology, they shall do so in a coordinated, deliberate way </a:t>
            </a:r>
          </a:p>
          <a:p>
            <a:pPr algn="l">
              <a:spcAft>
                <a:spcPts val="600"/>
              </a:spcAft>
            </a:pPr>
            <a:r>
              <a:rPr lang="en-US" sz="1200" dirty="0">
                <a:highlight>
                  <a:srgbClr val="FFFF00"/>
                </a:highlight>
              </a:rPr>
              <a:t>that allows the Federal Government to prevent, detect, assess, and remediate cyber incidents. To </a:t>
            </a:r>
          </a:p>
          <a:p>
            <a:pPr algn="l">
              <a:spcAft>
                <a:spcPts val="600"/>
              </a:spcAft>
            </a:pPr>
            <a:r>
              <a:rPr lang="en-US" sz="1200" dirty="0">
                <a:highlight>
                  <a:srgbClr val="FFFF00"/>
                </a:highlight>
              </a:rPr>
              <a:t>facilitate this approach, the migration to cloud technology shall adopt zero trust architecture, as </a:t>
            </a:r>
          </a:p>
          <a:p>
            <a:pPr algn="l">
              <a:spcAft>
                <a:spcPts val="600"/>
              </a:spcAft>
            </a:pPr>
            <a:r>
              <a:rPr lang="en-US" sz="1200" dirty="0">
                <a:highlight>
                  <a:srgbClr val="FFFF00"/>
                </a:highlight>
              </a:rPr>
              <a:t>practicable</a:t>
            </a:r>
            <a:r>
              <a:rPr lang="en-US" sz="1200" dirty="0"/>
              <a:t>. </a:t>
            </a:r>
            <a:r>
              <a:rPr lang="en-US" sz="1200" dirty="0">
                <a:highlight>
                  <a:srgbClr val="FFFF00"/>
                </a:highlight>
              </a:rPr>
              <a:t>The CISA shall modernize its current cybersecurity programs, services, and </a:t>
            </a:r>
          </a:p>
          <a:p>
            <a:pPr algn="l">
              <a:spcAft>
                <a:spcPts val="600"/>
              </a:spcAft>
            </a:pPr>
            <a:r>
              <a:rPr lang="en-US" sz="1200" dirty="0">
                <a:highlight>
                  <a:srgbClr val="FFFF00"/>
                </a:highlight>
              </a:rPr>
              <a:t>capabilities to be fully functional with cloud-computing environments with zero trust </a:t>
            </a:r>
          </a:p>
          <a:p>
            <a:pPr algn="l">
              <a:spcAft>
                <a:spcPts val="600"/>
              </a:spcAft>
            </a:pPr>
            <a:r>
              <a:rPr lang="en-US" sz="1200" dirty="0">
                <a:highlight>
                  <a:srgbClr val="FFFF00"/>
                </a:highlight>
              </a:rPr>
              <a:t>architecture. </a:t>
            </a:r>
            <a:r>
              <a:rPr lang="en-US" sz="1200" dirty="0"/>
              <a:t>The Secretary of Homeland Security acting through the Director of CISA, in </a:t>
            </a:r>
          </a:p>
          <a:p>
            <a:pPr algn="l">
              <a:spcAft>
                <a:spcPts val="600"/>
              </a:spcAft>
            </a:pPr>
            <a:r>
              <a:rPr lang="en-US" sz="1200" dirty="0"/>
              <a:t>consultation with the Administrator of General Services acting through the FedRAMP within the </a:t>
            </a:r>
          </a:p>
          <a:p>
            <a:pPr algn="l">
              <a:spcAft>
                <a:spcPts val="600"/>
              </a:spcAft>
            </a:pPr>
            <a:r>
              <a:rPr lang="en-US" sz="1200" dirty="0"/>
              <a:t>General Services Administration, shall develop security principles governing Cloud Service </a:t>
            </a:r>
          </a:p>
          <a:p>
            <a:pPr algn="l">
              <a:spcAft>
                <a:spcPts val="600"/>
              </a:spcAft>
            </a:pPr>
            <a:r>
              <a:rPr lang="en-US" sz="1200" dirty="0"/>
              <a:t>Providers (CSPs) for incorporation into agency modernization efforts. To facilitate this work:</a:t>
            </a:r>
          </a:p>
          <a:p>
            <a:pPr algn="l">
              <a:spcAft>
                <a:spcPts val="600"/>
              </a:spcAft>
            </a:pPr>
            <a:r>
              <a:rPr lang="en-US" sz="1200" dirty="0"/>
              <a:t>[…]</a:t>
            </a:r>
          </a:p>
          <a:p>
            <a:pPr algn="l">
              <a:spcAft>
                <a:spcPts val="600"/>
              </a:spcAft>
            </a:pPr>
            <a:r>
              <a:rPr lang="en-US" sz="1200" dirty="0"/>
              <a:t>Within 90 days of the date of this order, the Secretary of Homeland Security acting through the </a:t>
            </a:r>
          </a:p>
          <a:p>
            <a:pPr algn="l">
              <a:spcAft>
                <a:spcPts val="600"/>
              </a:spcAft>
            </a:pPr>
            <a:r>
              <a:rPr lang="en-US" sz="1200" dirty="0"/>
              <a:t>Director of CISA, in consultation with the Director of OMB and the Administrator of General </a:t>
            </a:r>
          </a:p>
          <a:p>
            <a:pPr algn="l">
              <a:spcAft>
                <a:spcPts val="600"/>
              </a:spcAft>
            </a:pPr>
            <a:r>
              <a:rPr lang="en-US" sz="1200" dirty="0"/>
              <a:t>Services acting through FedRAMP, shall develop and issue, for the Federal Civilian Executive </a:t>
            </a:r>
          </a:p>
          <a:p>
            <a:pPr algn="l">
              <a:spcAft>
                <a:spcPts val="600"/>
              </a:spcAft>
            </a:pPr>
            <a:r>
              <a:rPr lang="en-US" sz="1200" dirty="0"/>
              <a:t>Branch (FCEB), cloud-security technical reference architecture documentation that </a:t>
            </a:r>
          </a:p>
          <a:p>
            <a:pPr algn="l">
              <a:spcAft>
                <a:spcPts val="600"/>
              </a:spcAft>
            </a:pPr>
            <a:r>
              <a:rPr lang="en-US" sz="1200" dirty="0"/>
              <a:t>illustrates recommended approaches to cloud migration and data protection for agency </a:t>
            </a:r>
          </a:p>
          <a:p>
            <a:pPr algn="l">
              <a:spcAft>
                <a:spcPts val="600"/>
              </a:spcAft>
            </a:pPr>
            <a:r>
              <a:rPr lang="en-US" sz="1200" dirty="0"/>
              <a:t>data collection and reporting.</a:t>
            </a:r>
          </a:p>
          <a:p>
            <a:pPr algn="l">
              <a:spcAft>
                <a:spcPts val="600"/>
              </a:spcAft>
            </a:pPr>
            <a:r>
              <a:rPr lang="en-US" sz="1200" dirty="0"/>
              <a:t>…”</a:t>
            </a:r>
          </a:p>
          <a:p>
            <a:pPr algn="l">
              <a:spcAft>
                <a:spcPts val="600"/>
              </a:spcAft>
            </a:pPr>
            <a:endParaRPr lang="en-US" sz="1200" dirty="0"/>
          </a:p>
        </p:txBody>
      </p:sp>
    </p:spTree>
    <p:extLst>
      <p:ext uri="{BB962C8B-B14F-4D97-AF65-F5344CB8AC3E}">
        <p14:creationId xmlns:p14="http://schemas.microsoft.com/office/powerpoint/2010/main" val="142687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a:extLst>
              <a:ext uri="{FF2B5EF4-FFF2-40B4-BE49-F238E27FC236}">
                <a16:creationId xmlns:a16="http://schemas.microsoft.com/office/drawing/2014/main" id="{F7BA020D-B1C8-4B0A-B5F0-1FE5DEF370B3}"/>
              </a:ext>
            </a:extLst>
          </p:cNvPr>
          <p:cNvSpPr/>
          <p:nvPr/>
        </p:nvSpPr>
        <p:spPr>
          <a:xfrm>
            <a:off x="3877561" y="1587767"/>
            <a:ext cx="1470269" cy="610469"/>
          </a:xfrm>
          <a:prstGeom prst="rect">
            <a:avLst/>
          </a:prstGeom>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0" name="Rectangle 99">
            <a:extLst>
              <a:ext uri="{FF2B5EF4-FFF2-40B4-BE49-F238E27FC236}">
                <a16:creationId xmlns:a16="http://schemas.microsoft.com/office/drawing/2014/main" id="{E3D2F3FA-CC0E-4F29-9635-61B3D0CE3E03}"/>
              </a:ext>
            </a:extLst>
          </p:cNvPr>
          <p:cNvSpPr/>
          <p:nvPr/>
        </p:nvSpPr>
        <p:spPr>
          <a:xfrm>
            <a:off x="3789373" y="1666855"/>
            <a:ext cx="1470269" cy="610469"/>
          </a:xfrm>
          <a:prstGeom prst="rect">
            <a:avLst/>
          </a:prstGeom>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6" name="TextBox 35">
            <a:extLst>
              <a:ext uri="{FF2B5EF4-FFF2-40B4-BE49-F238E27FC236}">
                <a16:creationId xmlns:a16="http://schemas.microsoft.com/office/drawing/2014/main" id="{54DA4F90-4A36-419E-A263-7186303C7383}"/>
              </a:ext>
            </a:extLst>
          </p:cNvPr>
          <p:cNvSpPr txBox="1"/>
          <p:nvPr/>
        </p:nvSpPr>
        <p:spPr>
          <a:xfrm>
            <a:off x="3713287" y="1744770"/>
            <a:ext cx="1475982" cy="553854"/>
          </a:xfrm>
          <a:prstGeom prst="rect">
            <a:avLst/>
          </a:prstGeom>
          <a:ln/>
        </p:spPr>
        <p:style>
          <a:lnRef idx="1">
            <a:schemeClr val="accent4"/>
          </a:lnRef>
          <a:fillRef idx="3">
            <a:schemeClr val="accent4"/>
          </a:fillRef>
          <a:effectRef idx="2">
            <a:schemeClr val="accent4"/>
          </a:effectRef>
          <a:fontRef idx="minor">
            <a:schemeClr val="lt1"/>
          </a:fontRef>
        </p:style>
        <p:txBody>
          <a:bodyPr wrap="none" lIns="0" tIns="0" rIns="0" bIns="0" rtlCol="0">
            <a:spAutoFit/>
          </a:bodyPr>
          <a:lstStyle/>
          <a:p>
            <a:r>
              <a:rPr lang="en-US" sz="1200" dirty="0"/>
              <a:t>Policy:</a:t>
            </a:r>
          </a:p>
          <a:p>
            <a:r>
              <a:rPr lang="en-US" sz="1200" dirty="0"/>
              <a:t>e.g. NIST Zero Trust</a:t>
            </a:r>
          </a:p>
          <a:p>
            <a:r>
              <a:rPr lang="en-US" sz="1200" dirty="0"/>
              <a:t>SP 800-207</a:t>
            </a:r>
          </a:p>
        </p:txBody>
      </p:sp>
      <p:sp>
        <p:nvSpPr>
          <p:cNvPr id="5" name="Title 4">
            <a:extLst>
              <a:ext uri="{FF2B5EF4-FFF2-40B4-BE49-F238E27FC236}">
                <a16:creationId xmlns:a16="http://schemas.microsoft.com/office/drawing/2014/main" id="{987B790F-94D6-4143-9E81-4EC22904BE97}"/>
              </a:ext>
            </a:extLst>
          </p:cNvPr>
          <p:cNvSpPr>
            <a:spLocks noGrp="1"/>
          </p:cNvSpPr>
          <p:nvPr>
            <p:ph type="title"/>
          </p:nvPr>
        </p:nvSpPr>
        <p:spPr>
          <a:xfrm>
            <a:off x="837982" y="365126"/>
            <a:ext cx="10512862" cy="977109"/>
          </a:xfrm>
        </p:spPr>
        <p:txBody>
          <a:bodyPr>
            <a:noAutofit/>
          </a:bodyPr>
          <a:lstStyle/>
          <a:p>
            <a:r>
              <a:rPr lang="en-US" dirty="0"/>
              <a:t>ZT Leverages </a:t>
            </a:r>
            <a:r>
              <a:rPr lang="en-US" dirty="0" err="1"/>
              <a:t>DevSecOps</a:t>
            </a:r>
            <a:br>
              <a:rPr lang="en-US" dirty="0"/>
            </a:br>
            <a:r>
              <a:rPr lang="en-US" sz="2000" dirty="0"/>
              <a:t>The Platform Role:</a:t>
            </a:r>
            <a:br>
              <a:rPr lang="en-US" sz="2000" dirty="0"/>
            </a:br>
            <a:r>
              <a:rPr lang="en-US" dirty="0"/>
              <a:t> </a:t>
            </a:r>
            <a:r>
              <a:rPr lang="en-US" sz="2000" dirty="0"/>
              <a:t>Zero Trust + Supply Chain + Dev…</a:t>
            </a:r>
            <a:endParaRPr lang="en-US" dirty="0"/>
          </a:p>
        </p:txBody>
      </p:sp>
      <p:graphicFrame>
        <p:nvGraphicFramePr>
          <p:cNvPr id="8" name="Diagram 7">
            <a:extLst>
              <a:ext uri="{FF2B5EF4-FFF2-40B4-BE49-F238E27FC236}">
                <a16:creationId xmlns:a16="http://schemas.microsoft.com/office/drawing/2014/main" id="{F10F7F01-D9F7-4442-8A7A-D59DA627CA9C}"/>
              </a:ext>
            </a:extLst>
          </p:cNvPr>
          <p:cNvGraphicFramePr/>
          <p:nvPr/>
        </p:nvGraphicFramePr>
        <p:xfrm>
          <a:off x="4525672" y="82203"/>
          <a:ext cx="2831758" cy="1946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85B279F8-239F-40E5-9A9E-8A2E4CE83901}"/>
              </a:ext>
            </a:extLst>
          </p:cNvPr>
          <p:cNvSpPr txBox="1"/>
          <p:nvPr/>
        </p:nvSpPr>
        <p:spPr>
          <a:xfrm>
            <a:off x="5305283" y="713229"/>
            <a:ext cx="1506752" cy="369108"/>
          </a:xfrm>
          <a:prstGeom prst="rect">
            <a:avLst/>
          </a:prstGeom>
          <a:noFill/>
        </p:spPr>
        <p:txBody>
          <a:bodyPr wrap="none" rtlCol="0">
            <a:spAutoFit/>
          </a:bodyPr>
          <a:lstStyle/>
          <a:p>
            <a:r>
              <a:rPr lang="en-US" sz="1799" dirty="0"/>
              <a:t>Governance</a:t>
            </a:r>
          </a:p>
        </p:txBody>
      </p:sp>
      <p:graphicFrame>
        <p:nvGraphicFramePr>
          <p:cNvPr id="11" name="Diagram 10">
            <a:extLst>
              <a:ext uri="{FF2B5EF4-FFF2-40B4-BE49-F238E27FC236}">
                <a16:creationId xmlns:a16="http://schemas.microsoft.com/office/drawing/2014/main" id="{8DEC2FC8-EE79-4F11-8BB5-A8C0BC405DFD}"/>
              </a:ext>
            </a:extLst>
          </p:cNvPr>
          <p:cNvGraphicFramePr/>
          <p:nvPr/>
        </p:nvGraphicFramePr>
        <p:xfrm>
          <a:off x="4568480" y="5063559"/>
          <a:ext cx="2831758" cy="19468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TextBox 11">
            <a:extLst>
              <a:ext uri="{FF2B5EF4-FFF2-40B4-BE49-F238E27FC236}">
                <a16:creationId xmlns:a16="http://schemas.microsoft.com/office/drawing/2014/main" id="{05FE333F-647D-4058-A9B2-825968899305}"/>
              </a:ext>
            </a:extLst>
          </p:cNvPr>
          <p:cNvSpPr txBox="1"/>
          <p:nvPr/>
        </p:nvSpPr>
        <p:spPr>
          <a:xfrm>
            <a:off x="5389453" y="5591825"/>
            <a:ext cx="1290402" cy="369108"/>
          </a:xfrm>
          <a:prstGeom prst="rect">
            <a:avLst/>
          </a:prstGeom>
          <a:noFill/>
        </p:spPr>
        <p:txBody>
          <a:bodyPr wrap="none" rtlCol="0">
            <a:spAutoFit/>
          </a:bodyPr>
          <a:lstStyle/>
          <a:p>
            <a:r>
              <a:rPr lang="en-US" sz="1799" dirty="0"/>
              <a:t>Operation</a:t>
            </a:r>
          </a:p>
        </p:txBody>
      </p:sp>
      <p:graphicFrame>
        <p:nvGraphicFramePr>
          <p:cNvPr id="13" name="Diagram 12">
            <a:extLst>
              <a:ext uri="{FF2B5EF4-FFF2-40B4-BE49-F238E27FC236}">
                <a16:creationId xmlns:a16="http://schemas.microsoft.com/office/drawing/2014/main" id="{FFB40A29-4672-4066-997E-B45A005EFF1D}"/>
              </a:ext>
            </a:extLst>
          </p:cNvPr>
          <p:cNvGraphicFramePr/>
          <p:nvPr/>
        </p:nvGraphicFramePr>
        <p:xfrm>
          <a:off x="-182967" y="2513753"/>
          <a:ext cx="2831758" cy="194682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4" name="TextBox 13">
            <a:extLst>
              <a:ext uri="{FF2B5EF4-FFF2-40B4-BE49-F238E27FC236}">
                <a16:creationId xmlns:a16="http://schemas.microsoft.com/office/drawing/2014/main" id="{A35F14D7-FA15-4AD6-BC83-45FFF2690F6A}"/>
              </a:ext>
            </a:extLst>
          </p:cNvPr>
          <p:cNvSpPr txBox="1"/>
          <p:nvPr/>
        </p:nvSpPr>
        <p:spPr>
          <a:xfrm>
            <a:off x="523919" y="3148313"/>
            <a:ext cx="1660599" cy="369108"/>
          </a:xfrm>
          <a:prstGeom prst="rect">
            <a:avLst/>
          </a:prstGeom>
          <a:noFill/>
        </p:spPr>
        <p:txBody>
          <a:bodyPr wrap="none" rtlCol="0">
            <a:spAutoFit/>
          </a:bodyPr>
          <a:lstStyle/>
          <a:p>
            <a:r>
              <a:rPr lang="en-US" sz="1799" dirty="0"/>
              <a:t>Development</a:t>
            </a:r>
          </a:p>
        </p:txBody>
      </p:sp>
      <p:graphicFrame>
        <p:nvGraphicFramePr>
          <p:cNvPr id="15" name="Diagram 14">
            <a:extLst>
              <a:ext uri="{FF2B5EF4-FFF2-40B4-BE49-F238E27FC236}">
                <a16:creationId xmlns:a16="http://schemas.microsoft.com/office/drawing/2014/main" id="{A8516ED2-061D-4EE0-9D7D-BDDA9AE82905}"/>
              </a:ext>
            </a:extLst>
          </p:cNvPr>
          <p:cNvGraphicFramePr/>
          <p:nvPr/>
        </p:nvGraphicFramePr>
        <p:xfrm>
          <a:off x="9254705" y="2672026"/>
          <a:ext cx="2831758" cy="1946829"/>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16" name="TextBox 15">
            <a:extLst>
              <a:ext uri="{FF2B5EF4-FFF2-40B4-BE49-F238E27FC236}">
                <a16:creationId xmlns:a16="http://schemas.microsoft.com/office/drawing/2014/main" id="{8920E319-5657-4C0D-9FFB-98B423C30B8D}"/>
              </a:ext>
            </a:extLst>
          </p:cNvPr>
          <p:cNvSpPr txBox="1"/>
          <p:nvPr/>
        </p:nvSpPr>
        <p:spPr>
          <a:xfrm>
            <a:off x="10272341" y="3276205"/>
            <a:ext cx="892960" cy="369108"/>
          </a:xfrm>
          <a:prstGeom prst="rect">
            <a:avLst/>
          </a:prstGeom>
          <a:noFill/>
        </p:spPr>
        <p:txBody>
          <a:bodyPr wrap="none" rtlCol="0">
            <a:spAutoFit/>
          </a:bodyPr>
          <a:lstStyle/>
          <a:p>
            <a:r>
              <a:rPr lang="en-US" sz="1799" dirty="0"/>
              <a:t>Threat</a:t>
            </a:r>
          </a:p>
        </p:txBody>
      </p:sp>
      <p:sp>
        <p:nvSpPr>
          <p:cNvPr id="17" name="Rectangle: Rounded Corners 16">
            <a:extLst>
              <a:ext uri="{FF2B5EF4-FFF2-40B4-BE49-F238E27FC236}">
                <a16:creationId xmlns:a16="http://schemas.microsoft.com/office/drawing/2014/main" id="{520545B7-C202-4BAB-9EDC-DA9636F096DD}"/>
              </a:ext>
            </a:extLst>
          </p:cNvPr>
          <p:cNvSpPr/>
          <p:nvPr/>
        </p:nvSpPr>
        <p:spPr>
          <a:xfrm>
            <a:off x="5085944" y="2992332"/>
            <a:ext cx="1671203" cy="989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t>Platform</a:t>
            </a:r>
          </a:p>
        </p:txBody>
      </p:sp>
      <p:grpSp>
        <p:nvGrpSpPr>
          <p:cNvPr id="46" name="Group 45">
            <a:extLst>
              <a:ext uri="{FF2B5EF4-FFF2-40B4-BE49-F238E27FC236}">
                <a16:creationId xmlns:a16="http://schemas.microsoft.com/office/drawing/2014/main" id="{5DA42A31-3B52-46D8-B48A-033D0430C834}"/>
              </a:ext>
            </a:extLst>
          </p:cNvPr>
          <p:cNvGrpSpPr/>
          <p:nvPr/>
        </p:nvGrpSpPr>
        <p:grpSpPr>
          <a:xfrm>
            <a:off x="8446724" y="3491521"/>
            <a:ext cx="1017636" cy="99347"/>
            <a:chOff x="7130047" y="3832677"/>
            <a:chExt cx="1017901" cy="99373"/>
          </a:xfrm>
        </p:grpSpPr>
        <p:cxnSp>
          <p:nvCxnSpPr>
            <p:cNvPr id="20" name="Straight Arrow Connector 19">
              <a:extLst>
                <a:ext uri="{FF2B5EF4-FFF2-40B4-BE49-F238E27FC236}">
                  <a16:creationId xmlns:a16="http://schemas.microsoft.com/office/drawing/2014/main" id="{BE35708D-336A-4A49-9E91-0C36A1E1732A}"/>
                </a:ext>
              </a:extLst>
            </p:cNvPr>
            <p:cNvCxnSpPr>
              <a:cxnSpLocks/>
            </p:cNvCxnSpPr>
            <p:nvPr/>
          </p:nvCxnSpPr>
          <p:spPr>
            <a:xfrm flipV="1">
              <a:off x="7130047" y="3917363"/>
              <a:ext cx="1017901" cy="146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15B43F26-7D02-4433-A1CA-AAA9C0570704}"/>
                </a:ext>
              </a:extLst>
            </p:cNvPr>
            <p:cNvCxnSpPr>
              <a:cxnSpLocks/>
            </p:cNvCxnSpPr>
            <p:nvPr/>
          </p:nvCxnSpPr>
          <p:spPr>
            <a:xfrm flipH="1">
              <a:off x="7138219" y="3832677"/>
              <a:ext cx="979663" cy="137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45" name="Group 44">
            <a:extLst>
              <a:ext uri="{FF2B5EF4-FFF2-40B4-BE49-F238E27FC236}">
                <a16:creationId xmlns:a16="http://schemas.microsoft.com/office/drawing/2014/main" id="{C9CC0D97-2787-40F8-9678-518B89E3A634}"/>
              </a:ext>
            </a:extLst>
          </p:cNvPr>
          <p:cNvGrpSpPr/>
          <p:nvPr/>
        </p:nvGrpSpPr>
        <p:grpSpPr>
          <a:xfrm>
            <a:off x="2495239" y="3441034"/>
            <a:ext cx="1017636" cy="99347"/>
            <a:chOff x="3906538" y="3818974"/>
            <a:chExt cx="1017901" cy="99373"/>
          </a:xfrm>
        </p:grpSpPr>
        <p:cxnSp>
          <p:nvCxnSpPr>
            <p:cNvPr id="26" name="Straight Arrow Connector 25">
              <a:extLst>
                <a:ext uri="{FF2B5EF4-FFF2-40B4-BE49-F238E27FC236}">
                  <a16:creationId xmlns:a16="http://schemas.microsoft.com/office/drawing/2014/main" id="{44C4A32C-6D87-4E1A-A161-0E18A776F360}"/>
                </a:ext>
              </a:extLst>
            </p:cNvPr>
            <p:cNvCxnSpPr>
              <a:cxnSpLocks/>
            </p:cNvCxnSpPr>
            <p:nvPr/>
          </p:nvCxnSpPr>
          <p:spPr>
            <a:xfrm flipV="1">
              <a:off x="3906538" y="3903660"/>
              <a:ext cx="1017901" cy="146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983E786A-3867-4CE9-9814-2EE6D794FE3F}"/>
                </a:ext>
              </a:extLst>
            </p:cNvPr>
            <p:cNvCxnSpPr>
              <a:cxnSpLocks/>
            </p:cNvCxnSpPr>
            <p:nvPr/>
          </p:nvCxnSpPr>
          <p:spPr>
            <a:xfrm flipH="1">
              <a:off x="3914710" y="3818974"/>
              <a:ext cx="979663" cy="137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41" name="Group 40">
            <a:extLst>
              <a:ext uri="{FF2B5EF4-FFF2-40B4-BE49-F238E27FC236}">
                <a16:creationId xmlns:a16="http://schemas.microsoft.com/office/drawing/2014/main" id="{FD7CBCF8-D08C-4774-9446-65979C21065B}"/>
              </a:ext>
            </a:extLst>
          </p:cNvPr>
          <p:cNvGrpSpPr/>
          <p:nvPr/>
        </p:nvGrpSpPr>
        <p:grpSpPr>
          <a:xfrm rot="16200000">
            <a:off x="5721452" y="2384382"/>
            <a:ext cx="484559" cy="92006"/>
            <a:chOff x="5922953" y="2829811"/>
            <a:chExt cx="484685" cy="92030"/>
          </a:xfrm>
        </p:grpSpPr>
        <p:cxnSp>
          <p:nvCxnSpPr>
            <p:cNvPr id="28" name="Straight Arrow Connector 27">
              <a:extLst>
                <a:ext uri="{FF2B5EF4-FFF2-40B4-BE49-F238E27FC236}">
                  <a16:creationId xmlns:a16="http://schemas.microsoft.com/office/drawing/2014/main" id="{3E7F43B2-8AA1-4C1E-96B2-75B412C29C2D}"/>
                </a:ext>
              </a:extLst>
            </p:cNvPr>
            <p:cNvCxnSpPr>
              <a:cxnSpLocks/>
            </p:cNvCxnSpPr>
            <p:nvPr/>
          </p:nvCxnSpPr>
          <p:spPr>
            <a:xfrm>
              <a:off x="5970147" y="2921841"/>
              <a:ext cx="4374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C876E450-0D71-41B3-BDAC-A82586A3742F}"/>
                </a:ext>
              </a:extLst>
            </p:cNvPr>
            <p:cNvCxnSpPr>
              <a:cxnSpLocks/>
            </p:cNvCxnSpPr>
            <p:nvPr/>
          </p:nvCxnSpPr>
          <p:spPr>
            <a:xfrm flipH="1">
              <a:off x="5922953" y="2829811"/>
              <a:ext cx="45462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42" name="Group 41">
            <a:extLst>
              <a:ext uri="{FF2B5EF4-FFF2-40B4-BE49-F238E27FC236}">
                <a16:creationId xmlns:a16="http://schemas.microsoft.com/office/drawing/2014/main" id="{D078E1D9-0EBB-4ACD-9237-9E56ED426BFC}"/>
              </a:ext>
            </a:extLst>
          </p:cNvPr>
          <p:cNvGrpSpPr/>
          <p:nvPr/>
        </p:nvGrpSpPr>
        <p:grpSpPr>
          <a:xfrm rot="16200000">
            <a:off x="5742080" y="4646569"/>
            <a:ext cx="484559" cy="92006"/>
            <a:chOff x="5922953" y="2829811"/>
            <a:chExt cx="484685" cy="92030"/>
          </a:xfrm>
        </p:grpSpPr>
        <p:cxnSp>
          <p:nvCxnSpPr>
            <p:cNvPr id="43" name="Straight Arrow Connector 42">
              <a:extLst>
                <a:ext uri="{FF2B5EF4-FFF2-40B4-BE49-F238E27FC236}">
                  <a16:creationId xmlns:a16="http://schemas.microsoft.com/office/drawing/2014/main" id="{8A320BEC-A587-45DF-819B-E44AA0C9EB33}"/>
                </a:ext>
              </a:extLst>
            </p:cNvPr>
            <p:cNvCxnSpPr>
              <a:cxnSpLocks/>
            </p:cNvCxnSpPr>
            <p:nvPr/>
          </p:nvCxnSpPr>
          <p:spPr>
            <a:xfrm>
              <a:off x="5970147" y="2921841"/>
              <a:ext cx="43749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4D203D93-3F70-4B5F-9DAD-1128620B3216}"/>
                </a:ext>
              </a:extLst>
            </p:cNvPr>
            <p:cNvCxnSpPr>
              <a:cxnSpLocks/>
            </p:cNvCxnSpPr>
            <p:nvPr/>
          </p:nvCxnSpPr>
          <p:spPr>
            <a:xfrm flipH="1">
              <a:off x="5922953" y="2829811"/>
              <a:ext cx="45462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47" name="TextBox 46">
            <a:extLst>
              <a:ext uri="{FF2B5EF4-FFF2-40B4-BE49-F238E27FC236}">
                <a16:creationId xmlns:a16="http://schemas.microsoft.com/office/drawing/2014/main" id="{6725D019-CEEA-4146-87A5-BB8EA49EF616}"/>
              </a:ext>
            </a:extLst>
          </p:cNvPr>
          <p:cNvSpPr txBox="1"/>
          <p:nvPr/>
        </p:nvSpPr>
        <p:spPr>
          <a:xfrm>
            <a:off x="2165607" y="3585313"/>
            <a:ext cx="2062848" cy="1061552"/>
          </a:xfrm>
          <a:prstGeom prst="rect">
            <a:avLst/>
          </a:prstGeom>
          <a:noFill/>
        </p:spPr>
        <p:txBody>
          <a:bodyPr wrap="none" rtlCol="0">
            <a:spAutoFit/>
          </a:bodyPr>
          <a:lstStyle/>
          <a:p>
            <a:r>
              <a:rPr lang="en-US" sz="900" dirty="0"/>
              <a:t>Application/Service Artifacts</a:t>
            </a:r>
          </a:p>
          <a:p>
            <a:pPr marL="171399" indent="-171399">
              <a:buFont typeface="Arial" panose="020B0604020202020204" pitchFamily="34" charset="0"/>
              <a:buChar char="•"/>
            </a:pPr>
            <a:r>
              <a:rPr lang="en-US" sz="900" dirty="0"/>
              <a:t>Passive Test</a:t>
            </a:r>
          </a:p>
          <a:p>
            <a:pPr marL="171399" indent="-171399">
              <a:buFont typeface="Arial" panose="020B0604020202020204" pitchFamily="34" charset="0"/>
              <a:buChar char="•"/>
            </a:pPr>
            <a:r>
              <a:rPr lang="en-US" sz="900" dirty="0"/>
              <a:t>Image</a:t>
            </a:r>
          </a:p>
          <a:p>
            <a:pPr marL="171399" indent="-171399">
              <a:buFont typeface="Arial" panose="020B0604020202020204" pitchFamily="34" charset="0"/>
              <a:buChar char="•"/>
            </a:pPr>
            <a:r>
              <a:rPr lang="en-US" sz="900" dirty="0"/>
              <a:t>Intended Behavior</a:t>
            </a:r>
          </a:p>
          <a:p>
            <a:pPr marL="171399" indent="-171399">
              <a:buFont typeface="Arial" panose="020B0604020202020204" pitchFamily="34" charset="0"/>
              <a:buChar char="•"/>
            </a:pPr>
            <a:r>
              <a:rPr lang="en-US" sz="900" dirty="0"/>
              <a:t>Active Test Results</a:t>
            </a:r>
          </a:p>
          <a:p>
            <a:pPr marL="171399" indent="-171399">
              <a:buFont typeface="Arial" panose="020B0604020202020204" pitchFamily="34" charset="0"/>
              <a:buChar char="•"/>
            </a:pPr>
            <a:r>
              <a:rPr lang="en-US" sz="900" dirty="0"/>
              <a:t>Observed Ops Behavior in Test</a:t>
            </a:r>
          </a:p>
          <a:p>
            <a:pPr marL="171399" indent="-171399">
              <a:buFont typeface="Arial" panose="020B0604020202020204" pitchFamily="34" charset="0"/>
              <a:buChar char="•"/>
            </a:pPr>
            <a:r>
              <a:rPr lang="en-US" sz="900" dirty="0"/>
              <a:t>SWID</a:t>
            </a:r>
          </a:p>
        </p:txBody>
      </p:sp>
      <p:sp>
        <p:nvSpPr>
          <p:cNvPr id="48" name="TextBox 47">
            <a:extLst>
              <a:ext uri="{FF2B5EF4-FFF2-40B4-BE49-F238E27FC236}">
                <a16:creationId xmlns:a16="http://schemas.microsoft.com/office/drawing/2014/main" id="{64AF6FDC-6C16-4D3A-B042-0A6776F244FE}"/>
              </a:ext>
            </a:extLst>
          </p:cNvPr>
          <p:cNvSpPr txBox="1"/>
          <p:nvPr/>
        </p:nvSpPr>
        <p:spPr>
          <a:xfrm>
            <a:off x="2166023" y="2672026"/>
            <a:ext cx="1743934" cy="784626"/>
          </a:xfrm>
          <a:prstGeom prst="rect">
            <a:avLst/>
          </a:prstGeom>
          <a:noFill/>
        </p:spPr>
        <p:txBody>
          <a:bodyPr wrap="none" rtlCol="0">
            <a:spAutoFit/>
          </a:bodyPr>
          <a:lstStyle/>
          <a:p>
            <a:r>
              <a:rPr lang="en-US" sz="900" dirty="0"/>
              <a:t>Application/Service Artifacts</a:t>
            </a:r>
          </a:p>
          <a:p>
            <a:pPr marL="171399" indent="-171399">
              <a:buFont typeface="Arial" panose="020B0604020202020204" pitchFamily="34" charset="0"/>
              <a:buChar char="•"/>
            </a:pPr>
            <a:r>
              <a:rPr lang="en-US" sz="900" dirty="0"/>
              <a:t>Observation Alerts</a:t>
            </a:r>
          </a:p>
          <a:p>
            <a:pPr marL="171399" indent="-171399">
              <a:buFont typeface="Arial" panose="020B0604020202020204" pitchFamily="34" charset="0"/>
              <a:buChar char="•"/>
            </a:pPr>
            <a:r>
              <a:rPr lang="en-US" sz="900" dirty="0"/>
              <a:t>Ops Context</a:t>
            </a:r>
          </a:p>
          <a:p>
            <a:pPr marL="171399" indent="-171399">
              <a:buFont typeface="Arial" panose="020B0604020202020204" pitchFamily="34" charset="0"/>
              <a:buChar char="•"/>
            </a:pPr>
            <a:r>
              <a:rPr lang="en-US" sz="900" dirty="0"/>
              <a:t>Diagnostic Forensics</a:t>
            </a:r>
          </a:p>
          <a:p>
            <a:pPr marL="171399" indent="-171399">
              <a:buFont typeface="Arial" panose="020B0604020202020204" pitchFamily="34" charset="0"/>
              <a:buChar char="•"/>
            </a:pPr>
            <a:r>
              <a:rPr lang="en-US" sz="900" dirty="0"/>
              <a:t>Anomalies</a:t>
            </a:r>
          </a:p>
        </p:txBody>
      </p:sp>
      <p:sp>
        <p:nvSpPr>
          <p:cNvPr id="49" name="TextBox 48">
            <a:extLst>
              <a:ext uri="{FF2B5EF4-FFF2-40B4-BE49-F238E27FC236}">
                <a16:creationId xmlns:a16="http://schemas.microsoft.com/office/drawing/2014/main" id="{77A309E2-6219-42B9-BF33-172E200D8E9A}"/>
              </a:ext>
            </a:extLst>
          </p:cNvPr>
          <p:cNvSpPr txBox="1"/>
          <p:nvPr/>
        </p:nvSpPr>
        <p:spPr>
          <a:xfrm>
            <a:off x="8453918" y="3652951"/>
            <a:ext cx="1357710" cy="784626"/>
          </a:xfrm>
          <a:prstGeom prst="rect">
            <a:avLst/>
          </a:prstGeom>
          <a:noFill/>
        </p:spPr>
        <p:txBody>
          <a:bodyPr wrap="none" rtlCol="0">
            <a:spAutoFit/>
          </a:bodyPr>
          <a:lstStyle/>
          <a:p>
            <a:r>
              <a:rPr lang="en-US" sz="900" dirty="0"/>
              <a:t>Threat</a:t>
            </a:r>
          </a:p>
          <a:p>
            <a:pPr marL="171399" indent="-171399">
              <a:buFont typeface="Arial" panose="020B0604020202020204" pitchFamily="34" charset="0"/>
              <a:buChar char="•"/>
            </a:pPr>
            <a:r>
              <a:rPr lang="en-US" sz="900" dirty="0"/>
              <a:t>Indicators</a:t>
            </a:r>
          </a:p>
          <a:p>
            <a:pPr marL="171399" indent="-171399">
              <a:buFont typeface="Arial" panose="020B0604020202020204" pitchFamily="34" charset="0"/>
              <a:buChar char="•"/>
            </a:pPr>
            <a:r>
              <a:rPr lang="en-US" sz="900" dirty="0"/>
              <a:t>Behaviors</a:t>
            </a:r>
          </a:p>
          <a:p>
            <a:pPr marL="171399" indent="-171399">
              <a:buFont typeface="Arial" panose="020B0604020202020204" pitchFamily="34" charset="0"/>
              <a:buChar char="•"/>
            </a:pPr>
            <a:r>
              <a:rPr lang="en-US" sz="900" dirty="0"/>
              <a:t>Analyses</a:t>
            </a:r>
          </a:p>
          <a:p>
            <a:pPr marL="171399" indent="-171399">
              <a:buFont typeface="Arial" panose="020B0604020202020204" pitchFamily="34" charset="0"/>
              <a:buChar char="•"/>
            </a:pPr>
            <a:r>
              <a:rPr lang="en-US" sz="900" dirty="0"/>
              <a:t>Mitigation Efficacy</a:t>
            </a:r>
          </a:p>
        </p:txBody>
      </p:sp>
      <p:sp>
        <p:nvSpPr>
          <p:cNvPr id="50" name="TextBox 49">
            <a:extLst>
              <a:ext uri="{FF2B5EF4-FFF2-40B4-BE49-F238E27FC236}">
                <a16:creationId xmlns:a16="http://schemas.microsoft.com/office/drawing/2014/main" id="{DB9C1D74-B4A9-46EF-9954-3E56D43D59B8}"/>
              </a:ext>
            </a:extLst>
          </p:cNvPr>
          <p:cNvSpPr txBox="1"/>
          <p:nvPr/>
        </p:nvSpPr>
        <p:spPr>
          <a:xfrm>
            <a:off x="8453918" y="2756000"/>
            <a:ext cx="1380146" cy="784626"/>
          </a:xfrm>
          <a:prstGeom prst="rect">
            <a:avLst/>
          </a:prstGeom>
          <a:noFill/>
        </p:spPr>
        <p:txBody>
          <a:bodyPr wrap="none" rtlCol="0">
            <a:spAutoFit/>
          </a:bodyPr>
          <a:lstStyle/>
          <a:p>
            <a:r>
              <a:rPr lang="en-US" sz="900" dirty="0"/>
              <a:t>Threat</a:t>
            </a:r>
          </a:p>
          <a:p>
            <a:pPr marL="171399" indent="-171399">
              <a:buFont typeface="Arial" panose="020B0604020202020204" pitchFamily="34" charset="0"/>
              <a:buChar char="•"/>
            </a:pPr>
            <a:r>
              <a:rPr lang="en-US" sz="900" dirty="0"/>
              <a:t>Signatures</a:t>
            </a:r>
          </a:p>
          <a:p>
            <a:pPr marL="171399" indent="-171399">
              <a:buFont typeface="Arial" panose="020B0604020202020204" pitchFamily="34" charset="0"/>
              <a:buChar char="•"/>
            </a:pPr>
            <a:r>
              <a:rPr lang="en-US" sz="900" dirty="0"/>
              <a:t>Severities</a:t>
            </a:r>
          </a:p>
          <a:p>
            <a:pPr marL="171399" indent="-171399">
              <a:buFont typeface="Arial" panose="020B0604020202020204" pitchFamily="34" charset="0"/>
              <a:buChar char="•"/>
            </a:pPr>
            <a:r>
              <a:rPr lang="en-US" sz="900" dirty="0"/>
              <a:t>Behaviors</a:t>
            </a:r>
          </a:p>
          <a:p>
            <a:pPr marL="171399" indent="-171399">
              <a:buFont typeface="Arial" panose="020B0604020202020204" pitchFamily="34" charset="0"/>
              <a:buChar char="•"/>
            </a:pPr>
            <a:r>
              <a:rPr lang="en-US" sz="900" dirty="0"/>
              <a:t>Recommendations</a:t>
            </a:r>
          </a:p>
        </p:txBody>
      </p:sp>
      <p:sp>
        <p:nvSpPr>
          <p:cNvPr id="51" name="TextBox 50">
            <a:extLst>
              <a:ext uri="{FF2B5EF4-FFF2-40B4-BE49-F238E27FC236}">
                <a16:creationId xmlns:a16="http://schemas.microsoft.com/office/drawing/2014/main" id="{4A3B0181-15E5-4250-8433-27A2179ED94D}"/>
              </a:ext>
            </a:extLst>
          </p:cNvPr>
          <p:cNvSpPr txBox="1"/>
          <p:nvPr/>
        </p:nvSpPr>
        <p:spPr>
          <a:xfrm>
            <a:off x="4788846" y="1945545"/>
            <a:ext cx="1399377" cy="784626"/>
          </a:xfrm>
          <a:prstGeom prst="rect">
            <a:avLst/>
          </a:prstGeom>
          <a:noFill/>
        </p:spPr>
        <p:txBody>
          <a:bodyPr wrap="none" rtlCol="0">
            <a:spAutoFit/>
          </a:bodyPr>
          <a:lstStyle/>
          <a:p>
            <a:r>
              <a:rPr lang="en-US" sz="900" dirty="0"/>
              <a:t>Bus/Mission Objective</a:t>
            </a:r>
          </a:p>
          <a:p>
            <a:pPr marL="171399" indent="-171399">
              <a:buFont typeface="Arial" panose="020B0604020202020204" pitchFamily="34" charset="0"/>
              <a:buChar char="•"/>
            </a:pPr>
            <a:r>
              <a:rPr lang="en-US" sz="900" dirty="0"/>
              <a:t>Policy</a:t>
            </a:r>
          </a:p>
          <a:p>
            <a:pPr marL="171399" indent="-171399">
              <a:buFont typeface="Arial" panose="020B0604020202020204" pitchFamily="34" charset="0"/>
              <a:buChar char="•"/>
            </a:pPr>
            <a:r>
              <a:rPr lang="en-US" sz="900" dirty="0"/>
              <a:t>Criticality</a:t>
            </a:r>
          </a:p>
          <a:p>
            <a:pPr marL="171399" indent="-171399">
              <a:buFont typeface="Arial" panose="020B0604020202020204" pitchFamily="34" charset="0"/>
              <a:buChar char="•"/>
            </a:pPr>
            <a:r>
              <a:rPr lang="en-US" sz="900" dirty="0"/>
              <a:t>Classification</a:t>
            </a:r>
          </a:p>
          <a:p>
            <a:pPr marL="171399" indent="-171399">
              <a:buFont typeface="Arial" panose="020B0604020202020204" pitchFamily="34" charset="0"/>
              <a:buChar char="•"/>
            </a:pPr>
            <a:r>
              <a:rPr lang="en-US" sz="900" dirty="0"/>
              <a:t>Investment</a:t>
            </a:r>
          </a:p>
        </p:txBody>
      </p:sp>
      <p:sp>
        <p:nvSpPr>
          <p:cNvPr id="52" name="TextBox 51">
            <a:extLst>
              <a:ext uri="{FF2B5EF4-FFF2-40B4-BE49-F238E27FC236}">
                <a16:creationId xmlns:a16="http://schemas.microsoft.com/office/drawing/2014/main" id="{CCE8C1D3-7117-4134-AB46-610C6F657EB0}"/>
              </a:ext>
            </a:extLst>
          </p:cNvPr>
          <p:cNvSpPr txBox="1"/>
          <p:nvPr/>
        </p:nvSpPr>
        <p:spPr>
          <a:xfrm>
            <a:off x="6068007" y="1950063"/>
            <a:ext cx="1399377" cy="784626"/>
          </a:xfrm>
          <a:prstGeom prst="rect">
            <a:avLst/>
          </a:prstGeom>
          <a:noFill/>
        </p:spPr>
        <p:txBody>
          <a:bodyPr wrap="none" rtlCol="0">
            <a:spAutoFit/>
          </a:bodyPr>
          <a:lstStyle/>
          <a:p>
            <a:r>
              <a:rPr lang="en-US" sz="900" dirty="0"/>
              <a:t>Bus/Mission Objective</a:t>
            </a:r>
          </a:p>
          <a:p>
            <a:pPr marL="171399" indent="-171399">
              <a:buFont typeface="Arial" panose="020B0604020202020204" pitchFamily="34" charset="0"/>
              <a:buChar char="•"/>
            </a:pPr>
            <a:r>
              <a:rPr lang="en-US" sz="900" dirty="0"/>
              <a:t>Performance</a:t>
            </a:r>
          </a:p>
          <a:p>
            <a:pPr marL="171399" indent="-171399">
              <a:buFont typeface="Arial" panose="020B0604020202020204" pitchFamily="34" charset="0"/>
              <a:buChar char="•"/>
            </a:pPr>
            <a:r>
              <a:rPr lang="en-US" sz="900" dirty="0"/>
              <a:t>Compliance</a:t>
            </a:r>
          </a:p>
          <a:p>
            <a:pPr marL="171399" indent="-171399">
              <a:buFont typeface="Arial" panose="020B0604020202020204" pitchFamily="34" charset="0"/>
              <a:buChar char="•"/>
            </a:pPr>
            <a:r>
              <a:rPr lang="en-US" sz="900" dirty="0"/>
              <a:t>Incident</a:t>
            </a:r>
          </a:p>
          <a:p>
            <a:pPr marL="171399" indent="-171399">
              <a:buFont typeface="Arial" panose="020B0604020202020204" pitchFamily="34" charset="0"/>
              <a:buChar char="•"/>
            </a:pPr>
            <a:r>
              <a:rPr lang="en-US" sz="900" dirty="0"/>
              <a:t>Impact</a:t>
            </a:r>
          </a:p>
        </p:txBody>
      </p:sp>
      <p:sp>
        <p:nvSpPr>
          <p:cNvPr id="53" name="TextBox 52">
            <a:extLst>
              <a:ext uri="{FF2B5EF4-FFF2-40B4-BE49-F238E27FC236}">
                <a16:creationId xmlns:a16="http://schemas.microsoft.com/office/drawing/2014/main" id="{ADA2621A-5934-44C1-B2CE-57B3EA77CBDB}"/>
              </a:ext>
            </a:extLst>
          </p:cNvPr>
          <p:cNvSpPr txBox="1"/>
          <p:nvPr/>
        </p:nvSpPr>
        <p:spPr>
          <a:xfrm>
            <a:off x="5029981" y="4415344"/>
            <a:ext cx="1096489" cy="784626"/>
          </a:xfrm>
          <a:prstGeom prst="rect">
            <a:avLst/>
          </a:prstGeom>
          <a:noFill/>
        </p:spPr>
        <p:txBody>
          <a:bodyPr wrap="none" rtlCol="0">
            <a:spAutoFit/>
          </a:bodyPr>
          <a:lstStyle/>
          <a:p>
            <a:r>
              <a:rPr lang="en-US" sz="900" dirty="0"/>
              <a:t>Instance </a:t>
            </a:r>
          </a:p>
          <a:p>
            <a:pPr marL="171399" indent="-171399">
              <a:buFont typeface="Arial" panose="020B0604020202020204" pitchFamily="34" charset="0"/>
              <a:buChar char="•"/>
            </a:pPr>
            <a:r>
              <a:rPr lang="en-US" sz="900" dirty="0"/>
              <a:t>SWID</a:t>
            </a:r>
          </a:p>
          <a:p>
            <a:pPr marL="171399" indent="-171399">
              <a:buFont typeface="Arial" panose="020B0604020202020204" pitchFamily="34" charset="0"/>
              <a:buChar char="•"/>
            </a:pPr>
            <a:r>
              <a:rPr lang="en-US" sz="900" dirty="0"/>
              <a:t>Behavior</a:t>
            </a:r>
          </a:p>
          <a:p>
            <a:pPr marL="171399" indent="-171399">
              <a:buFont typeface="Arial" panose="020B0604020202020204" pitchFamily="34" charset="0"/>
              <a:buChar char="•"/>
            </a:pPr>
            <a:r>
              <a:rPr lang="en-US" sz="900" dirty="0"/>
              <a:t>Res Demand</a:t>
            </a:r>
          </a:p>
          <a:p>
            <a:pPr marL="171399" indent="-171399">
              <a:buFont typeface="Arial" panose="020B0604020202020204" pitchFamily="34" charset="0"/>
              <a:buChar char="•"/>
            </a:pPr>
            <a:r>
              <a:rPr lang="en-US" sz="900" dirty="0"/>
              <a:t>Ops Anomaly</a:t>
            </a:r>
          </a:p>
        </p:txBody>
      </p:sp>
      <p:sp>
        <p:nvSpPr>
          <p:cNvPr id="54" name="TextBox 53">
            <a:extLst>
              <a:ext uri="{FF2B5EF4-FFF2-40B4-BE49-F238E27FC236}">
                <a16:creationId xmlns:a16="http://schemas.microsoft.com/office/drawing/2014/main" id="{118A0113-824A-48C8-9DE8-DC54BBD80209}"/>
              </a:ext>
            </a:extLst>
          </p:cNvPr>
          <p:cNvSpPr txBox="1"/>
          <p:nvPr/>
        </p:nvSpPr>
        <p:spPr>
          <a:xfrm>
            <a:off x="6068007" y="4395241"/>
            <a:ext cx="1678665" cy="784830"/>
          </a:xfrm>
          <a:prstGeom prst="rect">
            <a:avLst/>
          </a:prstGeom>
          <a:noFill/>
        </p:spPr>
        <p:txBody>
          <a:bodyPr wrap="none" rtlCol="0">
            <a:spAutoFit/>
          </a:bodyPr>
          <a:lstStyle/>
          <a:p>
            <a:r>
              <a:rPr lang="en-US" sz="900" dirty="0"/>
              <a:t>Instance</a:t>
            </a:r>
          </a:p>
          <a:p>
            <a:pPr marL="171399" indent="-171399">
              <a:buFont typeface="Arial" panose="020B0604020202020204" pitchFamily="34" charset="0"/>
              <a:buChar char="•"/>
            </a:pPr>
            <a:r>
              <a:rPr lang="en-US" sz="900" dirty="0"/>
              <a:t>Isolate</a:t>
            </a:r>
          </a:p>
          <a:p>
            <a:pPr marL="171399" indent="-171399">
              <a:buFont typeface="Arial" panose="020B0604020202020204" pitchFamily="34" charset="0"/>
              <a:buChar char="•"/>
            </a:pPr>
            <a:r>
              <a:rPr lang="en-US" sz="900" dirty="0"/>
              <a:t>Monitor</a:t>
            </a:r>
          </a:p>
          <a:p>
            <a:pPr marL="171399" indent="-171399">
              <a:buFont typeface="Arial" panose="020B0604020202020204" pitchFamily="34" charset="0"/>
              <a:buChar char="•"/>
            </a:pPr>
            <a:r>
              <a:rPr lang="en-US" sz="900" dirty="0"/>
              <a:t>Instantiate, Ref Arch</a:t>
            </a:r>
          </a:p>
          <a:p>
            <a:pPr marL="171399" indent="-171399">
              <a:buFont typeface="Arial" panose="020B0604020202020204" pitchFamily="34" charset="0"/>
              <a:buChar char="•"/>
            </a:pPr>
            <a:r>
              <a:rPr lang="en-US" sz="900" dirty="0"/>
              <a:t>Failover, Scale, Recover</a:t>
            </a:r>
          </a:p>
        </p:txBody>
      </p:sp>
      <p:sp>
        <p:nvSpPr>
          <p:cNvPr id="37" name="TextBox 36">
            <a:extLst>
              <a:ext uri="{FF2B5EF4-FFF2-40B4-BE49-F238E27FC236}">
                <a16:creationId xmlns:a16="http://schemas.microsoft.com/office/drawing/2014/main" id="{5E2DC6B8-2276-4B69-BE2E-1DFC24873B28}"/>
              </a:ext>
            </a:extLst>
          </p:cNvPr>
          <p:cNvSpPr txBox="1"/>
          <p:nvPr/>
        </p:nvSpPr>
        <p:spPr>
          <a:xfrm>
            <a:off x="6782602" y="1561854"/>
            <a:ext cx="1177356" cy="738472"/>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lgn="r"/>
            <a:r>
              <a:rPr lang="en-US" sz="1200" dirty="0"/>
              <a:t>Risk Assessment: </a:t>
            </a:r>
          </a:p>
          <a:p>
            <a:pPr algn="r"/>
            <a:r>
              <a:rPr lang="en-US" sz="1200" dirty="0"/>
              <a:t>e.g. OSCAL, CRMF</a:t>
            </a:r>
          </a:p>
        </p:txBody>
      </p:sp>
      <p:sp>
        <p:nvSpPr>
          <p:cNvPr id="38" name="TextBox 37">
            <a:extLst>
              <a:ext uri="{FF2B5EF4-FFF2-40B4-BE49-F238E27FC236}">
                <a16:creationId xmlns:a16="http://schemas.microsoft.com/office/drawing/2014/main" id="{315F9E16-E61C-486F-823D-3CCD3913B4CB}"/>
              </a:ext>
            </a:extLst>
          </p:cNvPr>
          <p:cNvSpPr txBox="1"/>
          <p:nvPr/>
        </p:nvSpPr>
        <p:spPr>
          <a:xfrm>
            <a:off x="2346516" y="2489461"/>
            <a:ext cx="1360945" cy="184618"/>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lgn="l"/>
            <a:r>
              <a:rPr lang="en-US" sz="1200" dirty="0"/>
              <a:t>SP 800-161</a:t>
            </a:r>
          </a:p>
        </p:txBody>
      </p:sp>
      <p:sp>
        <p:nvSpPr>
          <p:cNvPr id="39" name="TextBox 38">
            <a:extLst>
              <a:ext uri="{FF2B5EF4-FFF2-40B4-BE49-F238E27FC236}">
                <a16:creationId xmlns:a16="http://schemas.microsoft.com/office/drawing/2014/main" id="{1A263ED2-970A-4953-8DDD-008630D6976C}"/>
              </a:ext>
            </a:extLst>
          </p:cNvPr>
          <p:cNvSpPr txBox="1"/>
          <p:nvPr/>
        </p:nvSpPr>
        <p:spPr>
          <a:xfrm>
            <a:off x="2290804" y="4619794"/>
            <a:ext cx="1470266" cy="369236"/>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pPr algn="l"/>
            <a:r>
              <a:rPr lang="en-US" sz="1200" dirty="0"/>
              <a:t>CI/CD Logs: SSDF</a:t>
            </a:r>
          </a:p>
          <a:p>
            <a:pPr algn="l"/>
            <a:r>
              <a:rPr lang="en-US" sz="1200" dirty="0"/>
              <a:t>SP800-161A</a:t>
            </a:r>
          </a:p>
        </p:txBody>
      </p:sp>
      <p:sp>
        <p:nvSpPr>
          <p:cNvPr id="40" name="TextBox 39">
            <a:extLst>
              <a:ext uri="{FF2B5EF4-FFF2-40B4-BE49-F238E27FC236}">
                <a16:creationId xmlns:a16="http://schemas.microsoft.com/office/drawing/2014/main" id="{D43A7A1F-4FCB-4654-BC98-BD46C3240F03}"/>
              </a:ext>
            </a:extLst>
          </p:cNvPr>
          <p:cNvSpPr txBox="1"/>
          <p:nvPr/>
        </p:nvSpPr>
        <p:spPr>
          <a:xfrm>
            <a:off x="8856820" y="2452169"/>
            <a:ext cx="1889319" cy="55385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r>
              <a:rPr lang="en-US" sz="1200" dirty="0"/>
              <a:t>NIST SP 800-171 CUI, NIST SP 800-172 CUI </a:t>
            </a:r>
            <a:r>
              <a:rPr lang="en-US" sz="1200" dirty="0" err="1"/>
              <a:t>Enh</a:t>
            </a:r>
            <a:r>
              <a:rPr lang="en-US" sz="1200" dirty="0"/>
              <a:t>.</a:t>
            </a:r>
          </a:p>
        </p:txBody>
      </p:sp>
      <p:sp>
        <p:nvSpPr>
          <p:cNvPr id="55" name="TextBox 54">
            <a:extLst>
              <a:ext uri="{FF2B5EF4-FFF2-40B4-BE49-F238E27FC236}">
                <a16:creationId xmlns:a16="http://schemas.microsoft.com/office/drawing/2014/main" id="{849C0AE0-3C18-4F02-A11C-D694BBBE39AB}"/>
              </a:ext>
            </a:extLst>
          </p:cNvPr>
          <p:cNvSpPr txBox="1"/>
          <p:nvPr/>
        </p:nvSpPr>
        <p:spPr>
          <a:xfrm>
            <a:off x="8751748" y="4521241"/>
            <a:ext cx="1863346" cy="369236"/>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r>
              <a:rPr lang="en-US" sz="1200" dirty="0"/>
              <a:t>NIST SP 800-171A, NIST SP 800-172A CUI </a:t>
            </a:r>
            <a:r>
              <a:rPr lang="en-US" sz="1200" dirty="0" err="1"/>
              <a:t>Enh</a:t>
            </a:r>
            <a:r>
              <a:rPr lang="en-US" sz="1200" dirty="0"/>
              <a:t>.</a:t>
            </a:r>
          </a:p>
        </p:txBody>
      </p:sp>
      <p:sp>
        <p:nvSpPr>
          <p:cNvPr id="59" name="TextBox 58">
            <a:extLst>
              <a:ext uri="{FF2B5EF4-FFF2-40B4-BE49-F238E27FC236}">
                <a16:creationId xmlns:a16="http://schemas.microsoft.com/office/drawing/2014/main" id="{809FF60B-A9BC-43D0-8218-74E399A3929B}"/>
              </a:ext>
            </a:extLst>
          </p:cNvPr>
          <p:cNvSpPr txBox="1"/>
          <p:nvPr/>
        </p:nvSpPr>
        <p:spPr>
          <a:xfrm>
            <a:off x="6770162" y="5163654"/>
            <a:ext cx="1676562" cy="553854"/>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r>
              <a:rPr lang="en-US" sz="1200" dirty="0"/>
              <a:t>SCAP/</a:t>
            </a:r>
            <a:r>
              <a:rPr lang="en-US" sz="1200" dirty="0" err="1"/>
              <a:t>InSpec</a:t>
            </a:r>
            <a:r>
              <a:rPr lang="en-US" sz="1200" dirty="0"/>
              <a:t> Assessment</a:t>
            </a:r>
            <a:br>
              <a:rPr lang="en-US" sz="1200" dirty="0"/>
            </a:br>
            <a:r>
              <a:rPr lang="en-US" sz="1200" dirty="0"/>
              <a:t>Tech Context </a:t>
            </a:r>
          </a:p>
        </p:txBody>
      </p:sp>
      <p:sp>
        <p:nvSpPr>
          <p:cNvPr id="61" name="TextBox 60">
            <a:extLst>
              <a:ext uri="{FF2B5EF4-FFF2-40B4-BE49-F238E27FC236}">
                <a16:creationId xmlns:a16="http://schemas.microsoft.com/office/drawing/2014/main" id="{BF4E7343-5D16-49CC-A194-689CDD7AFC7D}"/>
              </a:ext>
            </a:extLst>
          </p:cNvPr>
          <p:cNvSpPr txBox="1"/>
          <p:nvPr/>
        </p:nvSpPr>
        <p:spPr>
          <a:xfrm>
            <a:off x="3604211" y="5179867"/>
            <a:ext cx="1360946" cy="738472"/>
          </a:xfrm>
          <a:prstGeom prst="rect">
            <a:avLst/>
          </a:prstGeom>
          <a:ln/>
        </p:spPr>
        <p:style>
          <a:lnRef idx="1">
            <a:schemeClr val="accent4"/>
          </a:lnRef>
          <a:fillRef idx="2">
            <a:schemeClr val="accent4"/>
          </a:fillRef>
          <a:effectRef idx="1">
            <a:schemeClr val="accent4"/>
          </a:effectRef>
          <a:fontRef idx="minor">
            <a:schemeClr val="dk1"/>
          </a:fontRef>
        </p:style>
        <p:txBody>
          <a:bodyPr wrap="square" lIns="0" tIns="0" rIns="0" bIns="0" rtlCol="0">
            <a:spAutoFit/>
          </a:bodyPr>
          <a:lstStyle/>
          <a:p>
            <a:r>
              <a:rPr lang="en-US" sz="1200" dirty="0"/>
              <a:t>SCAP/</a:t>
            </a:r>
            <a:r>
              <a:rPr lang="en-US" sz="1200" dirty="0" err="1"/>
              <a:t>InSpec</a:t>
            </a:r>
            <a:r>
              <a:rPr lang="en-US" sz="1200" dirty="0"/>
              <a:t> Inst</a:t>
            </a:r>
            <a:br>
              <a:rPr lang="en-US" sz="1200" dirty="0"/>
            </a:br>
            <a:r>
              <a:rPr lang="en-US" sz="1200" dirty="0"/>
              <a:t> Ref Arch: C4, </a:t>
            </a:r>
            <a:r>
              <a:rPr lang="en-US" sz="1200" dirty="0" err="1"/>
              <a:t>DoDAF</a:t>
            </a:r>
            <a:r>
              <a:rPr lang="en-US" sz="1200" dirty="0"/>
              <a:t>, SABSA, </a:t>
            </a:r>
            <a:r>
              <a:rPr lang="en-US" sz="1200" dirty="0" err="1"/>
              <a:t>OpenDXL</a:t>
            </a:r>
            <a:endParaRPr lang="en-US" sz="1200" dirty="0"/>
          </a:p>
        </p:txBody>
      </p:sp>
      <p:sp>
        <p:nvSpPr>
          <p:cNvPr id="62" name="Rectangle 61">
            <a:extLst>
              <a:ext uri="{FF2B5EF4-FFF2-40B4-BE49-F238E27FC236}">
                <a16:creationId xmlns:a16="http://schemas.microsoft.com/office/drawing/2014/main" id="{AC882D07-02C4-487A-A64A-3DB5715CACF3}"/>
              </a:ext>
            </a:extLst>
          </p:cNvPr>
          <p:cNvSpPr/>
          <p:nvPr/>
        </p:nvSpPr>
        <p:spPr>
          <a:xfrm>
            <a:off x="10904000" y="445933"/>
            <a:ext cx="921029" cy="380901"/>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STIX</a:t>
            </a:r>
          </a:p>
        </p:txBody>
      </p:sp>
      <p:sp>
        <p:nvSpPr>
          <p:cNvPr id="63" name="Rectangle 62">
            <a:extLst>
              <a:ext uri="{FF2B5EF4-FFF2-40B4-BE49-F238E27FC236}">
                <a16:creationId xmlns:a16="http://schemas.microsoft.com/office/drawing/2014/main" id="{22D34E40-724D-4459-9343-7BDDC757A38A}"/>
              </a:ext>
            </a:extLst>
          </p:cNvPr>
          <p:cNvSpPr/>
          <p:nvPr/>
        </p:nvSpPr>
        <p:spPr>
          <a:xfrm>
            <a:off x="10904000" y="883865"/>
            <a:ext cx="921029" cy="380901"/>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dirty="0" err="1">
                <a:solidFill>
                  <a:schemeClr val="tx2"/>
                </a:solidFill>
              </a:rPr>
              <a:t>CyBOX</a:t>
            </a:r>
            <a:endParaRPr lang="en-US" sz="1200" dirty="0">
              <a:solidFill>
                <a:schemeClr val="tx2"/>
              </a:solidFill>
            </a:endParaRPr>
          </a:p>
        </p:txBody>
      </p:sp>
      <p:sp>
        <p:nvSpPr>
          <p:cNvPr id="64" name="Rectangle 63">
            <a:extLst>
              <a:ext uri="{FF2B5EF4-FFF2-40B4-BE49-F238E27FC236}">
                <a16:creationId xmlns:a16="http://schemas.microsoft.com/office/drawing/2014/main" id="{4515C05B-8FA6-419E-9847-428A7C23C7BA}"/>
              </a:ext>
            </a:extLst>
          </p:cNvPr>
          <p:cNvSpPr/>
          <p:nvPr/>
        </p:nvSpPr>
        <p:spPr>
          <a:xfrm>
            <a:off x="10890327" y="2132853"/>
            <a:ext cx="921029" cy="380901"/>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ATT&amp;CK</a:t>
            </a:r>
          </a:p>
        </p:txBody>
      </p:sp>
      <p:sp>
        <p:nvSpPr>
          <p:cNvPr id="65" name="Rectangle 64">
            <a:extLst>
              <a:ext uri="{FF2B5EF4-FFF2-40B4-BE49-F238E27FC236}">
                <a16:creationId xmlns:a16="http://schemas.microsoft.com/office/drawing/2014/main" id="{231CCADB-9983-4FC9-9526-4F8949E42CC0}"/>
              </a:ext>
            </a:extLst>
          </p:cNvPr>
          <p:cNvSpPr/>
          <p:nvPr/>
        </p:nvSpPr>
        <p:spPr>
          <a:xfrm>
            <a:off x="10904000" y="1279508"/>
            <a:ext cx="921029" cy="380901"/>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D3FEND</a:t>
            </a:r>
          </a:p>
        </p:txBody>
      </p:sp>
      <p:sp>
        <p:nvSpPr>
          <p:cNvPr id="66" name="Rectangle 65">
            <a:extLst>
              <a:ext uri="{FF2B5EF4-FFF2-40B4-BE49-F238E27FC236}">
                <a16:creationId xmlns:a16="http://schemas.microsoft.com/office/drawing/2014/main" id="{164B4B8D-7329-4128-BED4-5B5094C493EF}"/>
              </a:ext>
            </a:extLst>
          </p:cNvPr>
          <p:cNvSpPr/>
          <p:nvPr/>
        </p:nvSpPr>
        <p:spPr>
          <a:xfrm>
            <a:off x="10890328" y="1712999"/>
            <a:ext cx="921029" cy="380901"/>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SCAPv2</a:t>
            </a:r>
          </a:p>
        </p:txBody>
      </p:sp>
      <p:sp>
        <p:nvSpPr>
          <p:cNvPr id="67" name="Rectangle 66">
            <a:extLst>
              <a:ext uri="{FF2B5EF4-FFF2-40B4-BE49-F238E27FC236}">
                <a16:creationId xmlns:a16="http://schemas.microsoft.com/office/drawing/2014/main" id="{21F6DFE8-2A9F-46E4-BA81-969DADD6E525}"/>
              </a:ext>
            </a:extLst>
          </p:cNvPr>
          <p:cNvSpPr/>
          <p:nvPr/>
        </p:nvSpPr>
        <p:spPr>
          <a:xfrm>
            <a:off x="10890328" y="4680606"/>
            <a:ext cx="921029" cy="380901"/>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STIX</a:t>
            </a:r>
          </a:p>
        </p:txBody>
      </p:sp>
      <p:sp>
        <p:nvSpPr>
          <p:cNvPr id="68" name="Rectangle 67">
            <a:extLst>
              <a:ext uri="{FF2B5EF4-FFF2-40B4-BE49-F238E27FC236}">
                <a16:creationId xmlns:a16="http://schemas.microsoft.com/office/drawing/2014/main" id="{B794DA13-6E1A-49BB-85A9-1C20F375B7BD}"/>
              </a:ext>
            </a:extLst>
          </p:cNvPr>
          <p:cNvSpPr/>
          <p:nvPr/>
        </p:nvSpPr>
        <p:spPr>
          <a:xfrm>
            <a:off x="10890328" y="5118538"/>
            <a:ext cx="921029" cy="380901"/>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dirty="0" err="1">
                <a:solidFill>
                  <a:schemeClr val="tx2"/>
                </a:solidFill>
              </a:rPr>
              <a:t>CyBOX</a:t>
            </a:r>
            <a:endParaRPr lang="en-US" sz="1200" dirty="0">
              <a:solidFill>
                <a:schemeClr val="tx2"/>
              </a:solidFill>
            </a:endParaRPr>
          </a:p>
        </p:txBody>
      </p:sp>
      <p:sp>
        <p:nvSpPr>
          <p:cNvPr id="69" name="Rectangle 68">
            <a:extLst>
              <a:ext uri="{FF2B5EF4-FFF2-40B4-BE49-F238E27FC236}">
                <a16:creationId xmlns:a16="http://schemas.microsoft.com/office/drawing/2014/main" id="{175C60D4-72DE-4341-B7C8-C650BD72FE82}"/>
              </a:ext>
            </a:extLst>
          </p:cNvPr>
          <p:cNvSpPr/>
          <p:nvPr/>
        </p:nvSpPr>
        <p:spPr>
          <a:xfrm>
            <a:off x="4023836" y="6459680"/>
            <a:ext cx="1037416" cy="334038"/>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STIX Shifter</a:t>
            </a:r>
          </a:p>
        </p:txBody>
      </p:sp>
      <p:sp>
        <p:nvSpPr>
          <p:cNvPr id="70" name="Rectangle 69">
            <a:extLst>
              <a:ext uri="{FF2B5EF4-FFF2-40B4-BE49-F238E27FC236}">
                <a16:creationId xmlns:a16="http://schemas.microsoft.com/office/drawing/2014/main" id="{4D765FEF-B3F7-46C8-AA1F-9D2B80F0353E}"/>
              </a:ext>
            </a:extLst>
          </p:cNvPr>
          <p:cNvSpPr/>
          <p:nvPr/>
        </p:nvSpPr>
        <p:spPr>
          <a:xfrm>
            <a:off x="3907312" y="6158025"/>
            <a:ext cx="921029" cy="292674"/>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Kestrel</a:t>
            </a:r>
          </a:p>
        </p:txBody>
      </p:sp>
      <p:sp>
        <p:nvSpPr>
          <p:cNvPr id="71" name="Rectangle 70">
            <a:extLst>
              <a:ext uri="{FF2B5EF4-FFF2-40B4-BE49-F238E27FC236}">
                <a16:creationId xmlns:a16="http://schemas.microsoft.com/office/drawing/2014/main" id="{AC3A1D00-246E-4746-80D4-53671C48E262}"/>
              </a:ext>
            </a:extLst>
          </p:cNvPr>
          <p:cNvSpPr/>
          <p:nvPr/>
        </p:nvSpPr>
        <p:spPr>
          <a:xfrm>
            <a:off x="1383899" y="1847042"/>
            <a:ext cx="921029" cy="624868"/>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SCAPv2</a:t>
            </a:r>
          </a:p>
          <a:p>
            <a:pPr algn="ctr">
              <a:spcAft>
                <a:spcPts val="600"/>
              </a:spcAft>
            </a:pPr>
            <a:r>
              <a:rPr lang="en-US" sz="1200" dirty="0" err="1">
                <a:solidFill>
                  <a:schemeClr val="tx2"/>
                </a:solidFill>
              </a:rPr>
              <a:t>InSPEC</a:t>
            </a:r>
            <a:endParaRPr lang="en-US" sz="1200" dirty="0">
              <a:solidFill>
                <a:schemeClr val="tx2"/>
              </a:solidFill>
            </a:endParaRPr>
          </a:p>
        </p:txBody>
      </p:sp>
      <p:sp>
        <p:nvSpPr>
          <p:cNvPr id="72" name="Rectangle 71">
            <a:extLst>
              <a:ext uri="{FF2B5EF4-FFF2-40B4-BE49-F238E27FC236}">
                <a16:creationId xmlns:a16="http://schemas.microsoft.com/office/drawing/2014/main" id="{11D86B5A-94F7-45B8-9FC8-AC78A9ABD011}"/>
              </a:ext>
            </a:extLst>
          </p:cNvPr>
          <p:cNvSpPr/>
          <p:nvPr/>
        </p:nvSpPr>
        <p:spPr>
          <a:xfrm>
            <a:off x="7084135" y="6168850"/>
            <a:ext cx="921029" cy="624868"/>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dirty="0">
                <a:solidFill>
                  <a:schemeClr val="tx2"/>
                </a:solidFill>
              </a:rPr>
              <a:t>SCAPv2</a:t>
            </a:r>
          </a:p>
          <a:p>
            <a:pPr algn="ctr">
              <a:spcAft>
                <a:spcPts val="600"/>
              </a:spcAft>
            </a:pPr>
            <a:r>
              <a:rPr lang="en-US" sz="1200" dirty="0" err="1">
                <a:solidFill>
                  <a:schemeClr val="tx2"/>
                </a:solidFill>
              </a:rPr>
              <a:t>InSPEC</a:t>
            </a:r>
            <a:endParaRPr lang="en-US" sz="1200" dirty="0">
              <a:solidFill>
                <a:schemeClr val="tx2"/>
              </a:solidFill>
            </a:endParaRPr>
          </a:p>
        </p:txBody>
      </p:sp>
      <p:sp>
        <p:nvSpPr>
          <p:cNvPr id="73" name="Rectangle 72">
            <a:extLst>
              <a:ext uri="{FF2B5EF4-FFF2-40B4-BE49-F238E27FC236}">
                <a16:creationId xmlns:a16="http://schemas.microsoft.com/office/drawing/2014/main" id="{6581B6EA-0B06-42F2-A88E-A8F90A3EB38B}"/>
              </a:ext>
            </a:extLst>
          </p:cNvPr>
          <p:cNvSpPr/>
          <p:nvPr/>
        </p:nvSpPr>
        <p:spPr>
          <a:xfrm>
            <a:off x="1112937" y="4738425"/>
            <a:ext cx="921029" cy="1712274"/>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200" dirty="0" err="1">
                <a:solidFill>
                  <a:schemeClr val="tx2"/>
                </a:solidFill>
              </a:rPr>
              <a:t>OpenAPI</a:t>
            </a:r>
            <a:endParaRPr lang="en-US" sz="1200" dirty="0">
              <a:solidFill>
                <a:schemeClr val="tx2"/>
              </a:solidFill>
            </a:endParaRPr>
          </a:p>
          <a:p>
            <a:r>
              <a:rPr lang="en-US" sz="1200" dirty="0" err="1">
                <a:solidFill>
                  <a:schemeClr val="tx2"/>
                </a:solidFill>
              </a:rPr>
              <a:t>InSPEC</a:t>
            </a:r>
            <a:endParaRPr lang="en-US" sz="1200" dirty="0">
              <a:solidFill>
                <a:schemeClr val="tx2"/>
              </a:solidFill>
            </a:endParaRPr>
          </a:p>
          <a:p>
            <a:r>
              <a:rPr lang="en-US" sz="1200" dirty="0">
                <a:solidFill>
                  <a:schemeClr val="tx2"/>
                </a:solidFill>
              </a:rPr>
              <a:t>Logs:</a:t>
            </a:r>
          </a:p>
          <a:p>
            <a:pPr marL="171399" indent="-171399">
              <a:buFont typeface="Arial" panose="020B0604020202020204" pitchFamily="34" charset="0"/>
              <a:buChar char="•"/>
            </a:pPr>
            <a:r>
              <a:rPr lang="en-US" sz="1200" dirty="0">
                <a:solidFill>
                  <a:schemeClr val="tx2"/>
                </a:solidFill>
              </a:rPr>
              <a:t>LEEF</a:t>
            </a:r>
          </a:p>
          <a:p>
            <a:pPr marL="171399" indent="-171399">
              <a:buFont typeface="Arial" panose="020B0604020202020204" pitchFamily="34" charset="0"/>
              <a:buChar char="•"/>
            </a:pPr>
            <a:r>
              <a:rPr lang="en-US" sz="1200" dirty="0">
                <a:solidFill>
                  <a:schemeClr val="tx2"/>
                </a:solidFill>
              </a:rPr>
              <a:t>CIM</a:t>
            </a:r>
          </a:p>
          <a:p>
            <a:pPr marL="171399" indent="-171399">
              <a:buFont typeface="Arial" panose="020B0604020202020204" pitchFamily="34" charset="0"/>
              <a:buChar char="•"/>
            </a:pPr>
            <a:r>
              <a:rPr lang="en-US" sz="1200" dirty="0">
                <a:solidFill>
                  <a:schemeClr val="tx2"/>
                </a:solidFill>
              </a:rPr>
              <a:t>CADF</a:t>
            </a:r>
          </a:p>
          <a:p>
            <a:pPr marL="171399" indent="-171399">
              <a:buFont typeface="Arial" panose="020B0604020202020204" pitchFamily="34" charset="0"/>
              <a:buChar char="•"/>
            </a:pPr>
            <a:r>
              <a:rPr lang="en-US" sz="1200" dirty="0">
                <a:solidFill>
                  <a:schemeClr val="tx2"/>
                </a:solidFill>
              </a:rPr>
              <a:t>ARF</a:t>
            </a:r>
          </a:p>
          <a:p>
            <a:pPr marL="171399" indent="-171399">
              <a:buFont typeface="Arial" panose="020B0604020202020204" pitchFamily="34" charset="0"/>
              <a:buChar char="•"/>
            </a:pPr>
            <a:r>
              <a:rPr lang="en-US" sz="1200" dirty="0">
                <a:solidFill>
                  <a:schemeClr val="tx2"/>
                </a:solidFill>
              </a:rPr>
              <a:t>…</a:t>
            </a:r>
          </a:p>
          <a:p>
            <a:pPr marL="171399" indent="-171399">
              <a:buFont typeface="Arial" panose="020B0604020202020204" pitchFamily="34" charset="0"/>
              <a:buChar char="•"/>
            </a:pPr>
            <a:endParaRPr lang="en-US" sz="1200" dirty="0">
              <a:solidFill>
                <a:schemeClr val="tx2"/>
              </a:solidFill>
            </a:endParaRPr>
          </a:p>
        </p:txBody>
      </p:sp>
      <p:sp>
        <p:nvSpPr>
          <p:cNvPr id="74" name="Rectangle 73">
            <a:extLst>
              <a:ext uri="{FF2B5EF4-FFF2-40B4-BE49-F238E27FC236}">
                <a16:creationId xmlns:a16="http://schemas.microsoft.com/office/drawing/2014/main" id="{AAC3DAD2-8477-456C-9C3E-749FA4D8FC09}"/>
              </a:ext>
            </a:extLst>
          </p:cNvPr>
          <p:cNvSpPr/>
          <p:nvPr/>
        </p:nvSpPr>
        <p:spPr>
          <a:xfrm>
            <a:off x="7125933" y="347822"/>
            <a:ext cx="921029" cy="624868"/>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r>
              <a:rPr lang="en-US" sz="1200" dirty="0">
                <a:solidFill>
                  <a:schemeClr val="tx2"/>
                </a:solidFill>
              </a:rPr>
              <a:t>CJA</a:t>
            </a:r>
          </a:p>
          <a:p>
            <a:pPr algn="ctr"/>
            <a:r>
              <a:rPr lang="en-US" sz="1200" dirty="0" err="1">
                <a:solidFill>
                  <a:schemeClr val="tx2"/>
                </a:solidFill>
              </a:rPr>
              <a:t>RiskMap</a:t>
            </a:r>
            <a:endParaRPr lang="en-US" sz="1200" dirty="0">
              <a:solidFill>
                <a:schemeClr val="tx2"/>
              </a:solidFill>
            </a:endParaRPr>
          </a:p>
          <a:p>
            <a:pPr algn="ctr"/>
            <a:endParaRPr lang="en-US" sz="1200" dirty="0">
              <a:solidFill>
                <a:schemeClr val="tx2"/>
              </a:solidFill>
            </a:endParaRPr>
          </a:p>
        </p:txBody>
      </p:sp>
      <p:sp>
        <p:nvSpPr>
          <p:cNvPr id="57" name="TextBox 56">
            <a:extLst>
              <a:ext uri="{FF2B5EF4-FFF2-40B4-BE49-F238E27FC236}">
                <a16:creationId xmlns:a16="http://schemas.microsoft.com/office/drawing/2014/main" id="{C3773AB8-EAF7-4938-ACC6-A51C59D94AC1}"/>
              </a:ext>
            </a:extLst>
          </p:cNvPr>
          <p:cNvSpPr txBox="1"/>
          <p:nvPr/>
        </p:nvSpPr>
        <p:spPr>
          <a:xfrm>
            <a:off x="3569213" y="3375759"/>
            <a:ext cx="1465499" cy="230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900" dirty="0"/>
              <a:t>Platform ID, Dep, Meta</a:t>
            </a:r>
          </a:p>
        </p:txBody>
      </p:sp>
      <p:sp>
        <p:nvSpPr>
          <p:cNvPr id="75" name="TextBox 74">
            <a:extLst>
              <a:ext uri="{FF2B5EF4-FFF2-40B4-BE49-F238E27FC236}">
                <a16:creationId xmlns:a16="http://schemas.microsoft.com/office/drawing/2014/main" id="{21796FF8-07F3-43BE-A404-A3169E060ABA}"/>
              </a:ext>
            </a:extLst>
          </p:cNvPr>
          <p:cNvSpPr txBox="1"/>
          <p:nvPr/>
        </p:nvSpPr>
        <p:spPr>
          <a:xfrm>
            <a:off x="6813485" y="3383343"/>
            <a:ext cx="1520058" cy="230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900" dirty="0"/>
              <a:t>Platform ID, Dep, Meta</a:t>
            </a:r>
          </a:p>
        </p:txBody>
      </p:sp>
      <p:sp>
        <p:nvSpPr>
          <p:cNvPr id="76" name="TextBox 75">
            <a:extLst>
              <a:ext uri="{FF2B5EF4-FFF2-40B4-BE49-F238E27FC236}">
                <a16:creationId xmlns:a16="http://schemas.microsoft.com/office/drawing/2014/main" id="{1CBBD807-21E9-424A-98B4-C701E84A2D8F}"/>
              </a:ext>
            </a:extLst>
          </p:cNvPr>
          <p:cNvSpPr txBox="1"/>
          <p:nvPr/>
        </p:nvSpPr>
        <p:spPr>
          <a:xfrm>
            <a:off x="5085945" y="4057884"/>
            <a:ext cx="1671202" cy="230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900" dirty="0"/>
              <a:t>Platform ID, Dep, Meta</a:t>
            </a:r>
          </a:p>
        </p:txBody>
      </p:sp>
      <p:sp>
        <p:nvSpPr>
          <p:cNvPr id="77" name="TextBox 76">
            <a:extLst>
              <a:ext uri="{FF2B5EF4-FFF2-40B4-BE49-F238E27FC236}">
                <a16:creationId xmlns:a16="http://schemas.microsoft.com/office/drawing/2014/main" id="{B14B87A9-7F61-4FDB-ADBB-33D254E903FC}"/>
              </a:ext>
            </a:extLst>
          </p:cNvPr>
          <p:cNvSpPr txBox="1"/>
          <p:nvPr/>
        </p:nvSpPr>
        <p:spPr>
          <a:xfrm>
            <a:off x="5085944" y="2742889"/>
            <a:ext cx="1671203" cy="230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900" dirty="0"/>
              <a:t>Platform ID, Dep, Meta</a:t>
            </a:r>
          </a:p>
        </p:txBody>
      </p:sp>
      <p:cxnSp>
        <p:nvCxnSpPr>
          <p:cNvPr id="3" name="Connector: Curved 2">
            <a:extLst>
              <a:ext uri="{FF2B5EF4-FFF2-40B4-BE49-F238E27FC236}">
                <a16:creationId xmlns:a16="http://schemas.microsoft.com/office/drawing/2014/main" id="{917C43BF-B7CC-4572-85E8-DF88196E6DAC}"/>
              </a:ext>
            </a:extLst>
          </p:cNvPr>
          <p:cNvCxnSpPr>
            <a:cxnSpLocks/>
            <a:stCxn id="57" idx="0"/>
            <a:endCxn id="36" idx="2"/>
          </p:cNvCxnSpPr>
          <p:nvPr/>
        </p:nvCxnSpPr>
        <p:spPr bwMode="gray">
          <a:xfrm rot="5400000" flipH="1" flipV="1">
            <a:off x="3838053" y="2762535"/>
            <a:ext cx="1077135" cy="149315"/>
          </a:xfrm>
          <a:prstGeom prst="curvedConnector3">
            <a:avLst>
              <a:gd name="adj1" fmla="val 21937"/>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9" name="Connector: Curved 8">
            <a:extLst>
              <a:ext uri="{FF2B5EF4-FFF2-40B4-BE49-F238E27FC236}">
                <a16:creationId xmlns:a16="http://schemas.microsoft.com/office/drawing/2014/main" id="{5FEBD784-C5CE-4DBF-A67C-8BD232AD4623}"/>
              </a:ext>
            </a:extLst>
          </p:cNvPr>
          <p:cNvCxnSpPr>
            <a:cxnSpLocks/>
            <a:stCxn id="75" idx="1"/>
            <a:endCxn id="36" idx="2"/>
          </p:cNvCxnSpPr>
          <p:nvPr/>
        </p:nvCxnSpPr>
        <p:spPr bwMode="gray">
          <a:xfrm rot="10800000">
            <a:off x="4451279" y="2298625"/>
            <a:ext cx="2362207" cy="1200135"/>
          </a:xfrm>
          <a:prstGeom prst="curvedConnector2">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9" name="Connector: Curved 78">
            <a:extLst>
              <a:ext uri="{FF2B5EF4-FFF2-40B4-BE49-F238E27FC236}">
                <a16:creationId xmlns:a16="http://schemas.microsoft.com/office/drawing/2014/main" id="{6F32052E-6486-4F23-9625-514ED7B87CDD}"/>
              </a:ext>
            </a:extLst>
          </p:cNvPr>
          <p:cNvCxnSpPr>
            <a:cxnSpLocks/>
            <a:stCxn id="77" idx="2"/>
            <a:endCxn id="36" idx="2"/>
          </p:cNvCxnSpPr>
          <p:nvPr/>
        </p:nvCxnSpPr>
        <p:spPr bwMode="gray">
          <a:xfrm rot="5400000" flipH="1">
            <a:off x="4848863" y="1901039"/>
            <a:ext cx="675097" cy="1470268"/>
          </a:xfrm>
          <a:prstGeom prst="curvedConnector3">
            <a:avLst>
              <a:gd name="adj1" fmla="val -33862"/>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95" name="Connector: Curved 94">
            <a:extLst>
              <a:ext uri="{FF2B5EF4-FFF2-40B4-BE49-F238E27FC236}">
                <a16:creationId xmlns:a16="http://schemas.microsoft.com/office/drawing/2014/main" id="{3F2FA31F-62DA-4298-9B0E-16A37F645E72}"/>
              </a:ext>
            </a:extLst>
          </p:cNvPr>
          <p:cNvCxnSpPr>
            <a:cxnSpLocks/>
            <a:stCxn id="76" idx="0"/>
            <a:endCxn id="36" idx="2"/>
          </p:cNvCxnSpPr>
          <p:nvPr/>
        </p:nvCxnSpPr>
        <p:spPr bwMode="gray">
          <a:xfrm rot="16200000" flipV="1">
            <a:off x="4306782" y="2443120"/>
            <a:ext cx="1759260" cy="1470268"/>
          </a:xfrm>
          <a:prstGeom prst="curvedConnector3">
            <a:avLst>
              <a:gd name="adj1" fmla="val 40683"/>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25189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6E25B1BE-D3C7-424B-9531-CF1E803BF001}"/>
              </a:ext>
            </a:extLst>
          </p:cNvPr>
          <p:cNvSpPr>
            <a:spLocks noGrp="1"/>
          </p:cNvSpPr>
          <p:nvPr>
            <p:ph type="subTitle" idx="10"/>
          </p:nvPr>
        </p:nvSpPr>
        <p:spPr/>
        <p:txBody>
          <a:bodyPr/>
          <a:lstStyle/>
          <a:p>
            <a:endParaRPr lang="en-US"/>
          </a:p>
        </p:txBody>
      </p:sp>
      <p:sp>
        <p:nvSpPr>
          <p:cNvPr id="7" name="Title 6">
            <a:extLst>
              <a:ext uri="{FF2B5EF4-FFF2-40B4-BE49-F238E27FC236}">
                <a16:creationId xmlns:a16="http://schemas.microsoft.com/office/drawing/2014/main" id="{130705FE-9886-4110-8057-8096446A6298}"/>
              </a:ext>
            </a:extLst>
          </p:cNvPr>
          <p:cNvSpPr>
            <a:spLocks noGrp="1"/>
          </p:cNvSpPr>
          <p:nvPr>
            <p:ph type="title"/>
          </p:nvPr>
        </p:nvSpPr>
        <p:spPr/>
        <p:txBody>
          <a:bodyPr/>
          <a:lstStyle/>
          <a:p>
            <a:r>
              <a:rPr lang="en-US" dirty="0"/>
              <a:t>ZT Assumption of Compromise == Supply Chain Attack.</a:t>
            </a:r>
          </a:p>
        </p:txBody>
      </p:sp>
      <mc:AlternateContent xmlns:mc="http://schemas.openxmlformats.org/markup-compatibility/2006" xmlns:a14="http://schemas.microsoft.com/office/drawing/2010/main">
        <mc:Choice Requires="a14">
          <p:graphicFrame>
            <p:nvGraphicFramePr>
              <p:cNvPr id="10" name="Diagram 9">
                <a:extLst>
                  <a:ext uri="{FF2B5EF4-FFF2-40B4-BE49-F238E27FC236}">
                    <a16:creationId xmlns:a16="http://schemas.microsoft.com/office/drawing/2014/main" id="{B6FFACEB-3050-411F-BD49-1C53C95F84E3}"/>
                  </a:ext>
                </a:extLst>
              </p:cNvPr>
              <p:cNvGraphicFramePr/>
              <p:nvPr/>
            </p:nvGraphicFramePr>
            <p:xfrm>
              <a:off x="827239" y="1151131"/>
              <a:ext cx="10753574" cy="5230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10" name="Diagram 9">
                <a:extLst>
                  <a:ext uri="{FF2B5EF4-FFF2-40B4-BE49-F238E27FC236}">
                    <a16:creationId xmlns:a16="http://schemas.microsoft.com/office/drawing/2014/main" id="{B6FFACEB-3050-411F-BD49-1C53C95F84E3}"/>
                  </a:ext>
                </a:extLst>
              </p:cNvPr>
              <p:cNvGraphicFramePr/>
              <p:nvPr>
                <p:extLst>
                  <p:ext uri="{D42A27DB-BD31-4B8C-83A1-F6EECF244321}">
                    <p14:modId xmlns:p14="http://schemas.microsoft.com/office/powerpoint/2010/main" val="815596040"/>
                  </p:ext>
                </p:extLst>
              </p:nvPr>
            </p:nvGraphicFramePr>
            <p:xfrm>
              <a:off x="827239" y="1151131"/>
              <a:ext cx="10753574" cy="52307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425006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EA87BA9-ECCA-4E1C-A5AF-3DA6D96BFE4F}"/>
              </a:ext>
            </a:extLst>
          </p:cNvPr>
          <p:cNvSpPr>
            <a:spLocks noGrp="1"/>
          </p:cNvSpPr>
          <p:nvPr>
            <p:ph type="subTitle" idx="10"/>
          </p:nvPr>
        </p:nvSpPr>
        <p:spPr/>
        <p:txBody>
          <a:bodyPr/>
          <a:lstStyle/>
          <a:p>
            <a:r>
              <a:rPr lang="en-US" dirty="0">
                <a:hlinkClick r:id="rId2"/>
              </a:rPr>
              <a:t>https://www.nist.gov/itl/executive-order-improving-nations-cybersecurity</a:t>
            </a:r>
            <a:endParaRPr lang="en-US" dirty="0"/>
          </a:p>
          <a:p>
            <a:endParaRPr lang="en-US" dirty="0"/>
          </a:p>
        </p:txBody>
      </p:sp>
      <p:sp>
        <p:nvSpPr>
          <p:cNvPr id="3" name="Title 2">
            <a:extLst>
              <a:ext uri="{FF2B5EF4-FFF2-40B4-BE49-F238E27FC236}">
                <a16:creationId xmlns:a16="http://schemas.microsoft.com/office/drawing/2014/main" id="{C6FD1640-A2BD-49B9-A2F0-EBA0971940F9}"/>
              </a:ext>
            </a:extLst>
          </p:cNvPr>
          <p:cNvSpPr>
            <a:spLocks noGrp="1"/>
          </p:cNvSpPr>
          <p:nvPr>
            <p:ph type="title"/>
          </p:nvPr>
        </p:nvSpPr>
        <p:spPr/>
        <p:txBody>
          <a:bodyPr/>
          <a:lstStyle/>
          <a:p>
            <a:r>
              <a:rPr lang="en-US" dirty="0"/>
              <a:t>NIST and the EO 14028 (Where ZT is headed)</a:t>
            </a:r>
          </a:p>
        </p:txBody>
      </p:sp>
      <p:pic>
        <p:nvPicPr>
          <p:cNvPr id="4" name="Picture 3">
            <a:extLst>
              <a:ext uri="{FF2B5EF4-FFF2-40B4-BE49-F238E27FC236}">
                <a16:creationId xmlns:a16="http://schemas.microsoft.com/office/drawing/2014/main" id="{F942C651-4768-40DD-A970-AA24123967CC}"/>
              </a:ext>
            </a:extLst>
          </p:cNvPr>
          <p:cNvPicPr>
            <a:picLocks noChangeAspect="1"/>
          </p:cNvPicPr>
          <p:nvPr/>
        </p:nvPicPr>
        <p:blipFill>
          <a:blip r:embed="rId3"/>
          <a:stretch>
            <a:fillRect/>
          </a:stretch>
        </p:blipFill>
        <p:spPr>
          <a:xfrm>
            <a:off x="681409" y="1098611"/>
            <a:ext cx="9316919" cy="52539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9145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A8247B-330D-450E-A2B0-5568255E0C6C}"/>
              </a:ext>
            </a:extLst>
          </p:cNvPr>
          <p:cNvSpPr>
            <a:spLocks noGrp="1"/>
          </p:cNvSpPr>
          <p:nvPr>
            <p:ph type="title"/>
          </p:nvPr>
        </p:nvSpPr>
        <p:spPr/>
        <p:txBody>
          <a:bodyPr/>
          <a:lstStyle/>
          <a:p>
            <a:r>
              <a:rPr lang="en-US" dirty="0"/>
              <a:t>Scope + Timeline </a:t>
            </a:r>
          </a:p>
        </p:txBody>
      </p:sp>
      <p:pic>
        <p:nvPicPr>
          <p:cNvPr id="6" name="Picture 5">
            <a:extLst>
              <a:ext uri="{FF2B5EF4-FFF2-40B4-BE49-F238E27FC236}">
                <a16:creationId xmlns:a16="http://schemas.microsoft.com/office/drawing/2014/main" id="{D1850F31-0C90-428B-AE3A-AC82BC0225E7}"/>
              </a:ext>
            </a:extLst>
          </p:cNvPr>
          <p:cNvPicPr>
            <a:picLocks noChangeAspect="1"/>
          </p:cNvPicPr>
          <p:nvPr/>
        </p:nvPicPr>
        <p:blipFill>
          <a:blip r:embed="rId2"/>
          <a:stretch>
            <a:fillRect/>
          </a:stretch>
        </p:blipFill>
        <p:spPr>
          <a:xfrm>
            <a:off x="6367211" y="57634"/>
            <a:ext cx="4591687" cy="6645011"/>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4FD255C-2344-4549-8A36-BA5C64604420}"/>
              </a:ext>
            </a:extLst>
          </p:cNvPr>
          <p:cNvSpPr txBox="1"/>
          <p:nvPr/>
        </p:nvSpPr>
        <p:spPr>
          <a:xfrm>
            <a:off x="837982" y="1999430"/>
            <a:ext cx="5315236" cy="2030796"/>
          </a:xfrm>
          <a:prstGeom prst="rect">
            <a:avLst/>
          </a:prstGeom>
          <a:noFill/>
        </p:spPr>
        <p:txBody>
          <a:bodyPr wrap="square">
            <a:spAutoFit/>
          </a:bodyPr>
          <a:lstStyle/>
          <a:p>
            <a:r>
              <a:rPr lang="en-US" sz="1799" dirty="0"/>
              <a:t>EO-14028 Timeline (</a:t>
            </a:r>
            <a:r>
              <a:rPr lang="en-US" sz="1799" dirty="0" err="1"/>
              <a:t>Adolus</a:t>
            </a:r>
            <a:r>
              <a:rPr lang="en-US" sz="1799" dirty="0"/>
              <a:t>)</a:t>
            </a:r>
            <a:endParaRPr lang="en-US" sz="1799" dirty="0">
              <a:hlinkClick r:id="" action="ppaction://noaction"/>
            </a:endParaRPr>
          </a:p>
          <a:p>
            <a:pPr marL="285664" indent="-285664">
              <a:buFont typeface="Arial" panose="020B0604020202020204" pitchFamily="34" charset="0"/>
              <a:buChar char="•"/>
            </a:pPr>
            <a:r>
              <a:rPr lang="en-US" sz="1799" dirty="0">
                <a:hlinkClick r:id="" action="ppaction://noaction"/>
              </a:rPr>
              <a:t>https://info.adolus.com/eo14028-timeline</a:t>
            </a:r>
            <a:endParaRPr lang="en-US" sz="1799" dirty="0"/>
          </a:p>
          <a:p>
            <a:pPr marL="285664" indent="-285664">
              <a:buFont typeface="Arial" panose="020B0604020202020204" pitchFamily="34" charset="0"/>
              <a:buChar char="•"/>
            </a:pPr>
            <a:r>
              <a:rPr lang="en-US" sz="1799" dirty="0" err="1"/>
              <a:t>Demostrates</a:t>
            </a:r>
            <a:r>
              <a:rPr lang="en-US" sz="1799" dirty="0"/>
              <a:t> progressive refinement of requirements as they </a:t>
            </a:r>
            <a:r>
              <a:rPr lang="en-US" sz="1799" dirty="0" err="1"/>
              <a:t>eminate</a:t>
            </a:r>
            <a:r>
              <a:rPr lang="en-US" sz="1799" dirty="0"/>
              <a:t> from NIST, CISA, OMB, and FAR changes.</a:t>
            </a:r>
          </a:p>
          <a:p>
            <a:pPr marL="285664" indent="-285664">
              <a:buFont typeface="Arial" panose="020B0604020202020204" pitchFamily="34" charset="0"/>
              <a:buChar char="•"/>
            </a:pPr>
            <a:endParaRPr lang="en-US" sz="1799" dirty="0"/>
          </a:p>
          <a:p>
            <a:pPr marL="285664" indent="-285664">
              <a:buFont typeface="Arial" panose="020B0604020202020204" pitchFamily="34" charset="0"/>
              <a:buChar char="•"/>
            </a:pPr>
            <a:endParaRPr lang="en-US" sz="1799" dirty="0"/>
          </a:p>
        </p:txBody>
      </p:sp>
    </p:spTree>
    <p:extLst>
      <p:ext uri="{BB962C8B-B14F-4D97-AF65-F5344CB8AC3E}">
        <p14:creationId xmlns:p14="http://schemas.microsoft.com/office/powerpoint/2010/main" val="397030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B0303095-FCCD-4000-AE19-E458B7B127AC}"/>
              </a:ext>
            </a:extLst>
          </p:cNvPr>
          <p:cNvSpPr>
            <a:spLocks noGrp="1"/>
          </p:cNvSpPr>
          <p:nvPr>
            <p:ph type="subTitle" idx="10"/>
          </p:nvPr>
        </p:nvSpPr>
        <p:spPr/>
        <p:txBody>
          <a:bodyPr/>
          <a:lstStyle/>
          <a:p>
            <a:r>
              <a:rPr lang="en-US" dirty="0"/>
              <a:t>NSCS Zero Trust Architecture </a:t>
            </a:r>
            <a:r>
              <a:rPr lang="en-US" dirty="0">
                <a:hlinkClick r:id="rId2"/>
              </a:rPr>
              <a:t>–</a:t>
            </a:r>
            <a:r>
              <a:rPr lang="en-US" dirty="0"/>
              <a:t> </a:t>
            </a:r>
          </a:p>
          <a:p>
            <a:r>
              <a:rPr lang="en-US" dirty="0">
                <a:hlinkClick r:id="rId2"/>
              </a:rPr>
              <a:t>https://www.ncsc.gov.uk/collection/zero-trust-architecture</a:t>
            </a:r>
            <a:endParaRPr lang="en-US" dirty="0"/>
          </a:p>
          <a:p>
            <a:r>
              <a:rPr lang="en-US" dirty="0">
                <a:hlinkClick r:id="rId3"/>
              </a:rPr>
              <a:t>https://www.ncsc.gov.uk/section/ncsc-for-startups/overview</a:t>
            </a:r>
            <a:endParaRPr lang="en-US" dirty="0"/>
          </a:p>
          <a:p>
            <a:pPr marL="0" marR="0" lvl="0" indent="0" algn="l" defTabSz="914400" rtl="0" eaLnBrk="1" fontAlgn="auto" latinLnBrk="0" hangingPunct="1">
              <a:lnSpc>
                <a:spcPct val="100000"/>
              </a:lnSpc>
              <a:spcBef>
                <a:spcPts val="0"/>
              </a:spcBef>
              <a:spcAft>
                <a:spcPts val="0"/>
              </a:spcAft>
              <a:buClr>
                <a:srgbClr val="717074">
                  <a:lumMod val="60000"/>
                  <a:lumOff val="40000"/>
                </a:srgbClr>
              </a:buClr>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78BE20"/>
                </a:solidFill>
                <a:effectLst/>
                <a:uLnTx/>
                <a:uFillTx/>
                <a:latin typeface="Metropolis"/>
                <a:ea typeface="+mn-ea"/>
                <a:cs typeface="+mn-cs"/>
                <a:hlinkClick r:id="rId4"/>
              </a:rPr>
              <a:t>https://www.ncsc.gov.uk/blog-post/zero-trust-1-0</a:t>
            </a:r>
            <a:endParaRPr kumimoji="0" lang="en-US" sz="2000" b="0" i="0" u="none" strike="noStrike" kern="1200" cap="none" spc="0" normalizeH="0" baseline="0" noProof="0" dirty="0">
              <a:ln>
                <a:noFill/>
              </a:ln>
              <a:solidFill>
                <a:srgbClr val="78BE20"/>
              </a:solidFill>
              <a:effectLst/>
              <a:uLnTx/>
              <a:uFillTx/>
              <a:latin typeface="Metropolis"/>
              <a:ea typeface="+mn-ea"/>
              <a:cs typeface="+mn-cs"/>
            </a:endParaRPr>
          </a:p>
          <a:p>
            <a:pPr marL="0" marR="0" lvl="0" indent="0" algn="l" defTabSz="914400" rtl="0" eaLnBrk="1" fontAlgn="auto" latinLnBrk="0" hangingPunct="1">
              <a:lnSpc>
                <a:spcPct val="100000"/>
              </a:lnSpc>
              <a:spcBef>
                <a:spcPts val="0"/>
              </a:spcBef>
              <a:spcAft>
                <a:spcPts val="0"/>
              </a:spcAft>
              <a:buClr>
                <a:srgbClr val="717074">
                  <a:lumMod val="60000"/>
                  <a:lumOff val="40000"/>
                </a:srgbClr>
              </a:buClr>
              <a:buSzPct val="90000"/>
              <a:buFont typeface="Arial" panose="020B0604020202020204" pitchFamily="34" charset="0"/>
              <a:buNone/>
              <a:tabLst/>
              <a:defRPr/>
            </a:pPr>
            <a:endParaRPr lang="en-US" dirty="0"/>
          </a:p>
          <a:p>
            <a:endParaRPr lang="en-US" dirty="0"/>
          </a:p>
          <a:p>
            <a:endParaRPr lang="en-US" dirty="0"/>
          </a:p>
        </p:txBody>
      </p:sp>
      <p:sp>
        <p:nvSpPr>
          <p:cNvPr id="3" name="Title 2">
            <a:extLst>
              <a:ext uri="{FF2B5EF4-FFF2-40B4-BE49-F238E27FC236}">
                <a16:creationId xmlns:a16="http://schemas.microsoft.com/office/drawing/2014/main" id="{F109DDB0-C8A1-4A29-8E38-113F146E00E9}"/>
              </a:ext>
            </a:extLst>
          </p:cNvPr>
          <p:cNvSpPr>
            <a:spLocks noGrp="1"/>
          </p:cNvSpPr>
          <p:nvPr>
            <p:ph type="title"/>
          </p:nvPr>
        </p:nvSpPr>
        <p:spPr/>
        <p:txBody>
          <a:bodyPr/>
          <a:lstStyle/>
          <a:p>
            <a:r>
              <a:rPr lang="en-US" dirty="0"/>
              <a:t>Zero Trust - UK</a:t>
            </a:r>
          </a:p>
        </p:txBody>
      </p:sp>
      <p:sp>
        <p:nvSpPr>
          <p:cNvPr id="5" name="TextBox 4">
            <a:extLst>
              <a:ext uri="{FF2B5EF4-FFF2-40B4-BE49-F238E27FC236}">
                <a16:creationId xmlns:a16="http://schemas.microsoft.com/office/drawing/2014/main" id="{61BB3565-3F08-4C2F-A917-E84AA21B45D1}"/>
              </a:ext>
            </a:extLst>
          </p:cNvPr>
          <p:cNvSpPr txBox="1"/>
          <p:nvPr/>
        </p:nvSpPr>
        <p:spPr>
          <a:xfrm>
            <a:off x="6094412" y="2154870"/>
            <a:ext cx="6093372" cy="440120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base" latinLnBrk="0" hangingPunct="1">
              <a:lnSpc>
                <a:spcPct val="100000"/>
              </a:lnSpc>
              <a:spcBef>
                <a:spcPts val="1500"/>
              </a:spcBef>
              <a:spcAft>
                <a:spcPts val="0"/>
              </a:spcAft>
              <a:buClr>
                <a:srgbClr val="717074">
                  <a:lumMod val="60000"/>
                  <a:lumOff val="40000"/>
                </a:srgbClr>
              </a:buClr>
              <a:buSzPct val="90000"/>
              <a:buFont typeface="Arial" panose="020B0604020202020204" pitchFamily="34" charset="0"/>
              <a:buNone/>
              <a:tabLst/>
              <a:defRPr/>
            </a:pPr>
            <a:r>
              <a:rPr kumimoji="0" lang="en-US" sz="1600" b="0" i="0" u="none" strike="noStrike" kern="1200" cap="none" spc="0" normalizeH="0" baseline="0" noProof="0" dirty="0">
                <a:ln>
                  <a:noFill/>
                </a:ln>
                <a:solidFill>
                  <a:srgbClr val="000000"/>
                </a:solidFill>
                <a:effectLst/>
                <a:uLnTx/>
                <a:uFillTx/>
                <a:latin typeface="Poppins" panose="00000500000000000000" pitchFamily="2" charset="0"/>
                <a:ea typeface="+mn-ea"/>
                <a:cs typeface="+mn-cs"/>
              </a:rPr>
              <a:t>UK NCSC ZT Architecture Principles </a:t>
            </a:r>
          </a:p>
          <a:p>
            <a:pPr marL="457200" marR="0" lvl="0" indent="-457200" algn="l" defTabSz="914400" rtl="0" eaLnBrk="1" fontAlgn="base" latinLnBrk="0" hangingPunct="1">
              <a:lnSpc>
                <a:spcPct val="100000"/>
              </a:lnSpc>
              <a:spcBef>
                <a:spcPts val="1500"/>
              </a:spcBef>
              <a:spcAft>
                <a:spcPts val="0"/>
              </a:spcAft>
              <a:buClr>
                <a:srgbClr val="717074">
                  <a:lumMod val="60000"/>
                  <a:lumOff val="40000"/>
                </a:srgbClr>
              </a:buClr>
              <a:buSzPct val="90000"/>
              <a:buFont typeface="+mj-lt"/>
              <a:buAutoNum type="arabicPeriod"/>
              <a:tabLst/>
              <a:defRPr/>
            </a:pPr>
            <a:r>
              <a:rPr kumimoji="0" lang="en-US" sz="1600" b="0" i="0" u="none" strike="noStrike" kern="1200" cap="none" spc="0" normalizeH="0" baseline="0" noProof="0" dirty="0">
                <a:ln>
                  <a:noFill/>
                </a:ln>
                <a:solidFill>
                  <a:srgbClr val="000000"/>
                </a:solidFill>
                <a:effectLst/>
                <a:uLnTx/>
                <a:uFillTx/>
                <a:latin typeface="Poppins" panose="00000500000000000000" pitchFamily="2" charset="0"/>
                <a:ea typeface="+mn-ea"/>
                <a:cs typeface="+mn-cs"/>
              </a:rPr>
              <a:t>Know your architecture, including users, devices, services and data.</a:t>
            </a:r>
          </a:p>
          <a:p>
            <a:pPr marL="457200" marR="0" lvl="0" indent="-457200" algn="l" defTabSz="914400" rtl="0" eaLnBrk="1" fontAlgn="base" latinLnBrk="0" hangingPunct="1">
              <a:lnSpc>
                <a:spcPct val="100000"/>
              </a:lnSpc>
              <a:spcBef>
                <a:spcPts val="1500"/>
              </a:spcBef>
              <a:spcAft>
                <a:spcPts val="0"/>
              </a:spcAft>
              <a:buClr>
                <a:srgbClr val="717074">
                  <a:lumMod val="60000"/>
                  <a:lumOff val="40000"/>
                </a:srgbClr>
              </a:buClr>
              <a:buSzPct val="90000"/>
              <a:buFont typeface="+mj-lt"/>
              <a:buAutoNum type="arabicPeriod"/>
              <a:tabLst/>
              <a:defRPr/>
            </a:pPr>
            <a:r>
              <a:rPr kumimoji="0" lang="en-US" sz="1600" b="0" i="0" u="none" strike="noStrike" kern="1200" cap="none" spc="0" normalizeH="0" baseline="0" noProof="0" dirty="0">
                <a:ln>
                  <a:noFill/>
                </a:ln>
                <a:solidFill>
                  <a:srgbClr val="000000"/>
                </a:solidFill>
                <a:effectLst/>
                <a:uLnTx/>
                <a:uFillTx/>
                <a:latin typeface="Poppins" panose="00000500000000000000" pitchFamily="2" charset="0"/>
                <a:ea typeface="+mn-ea"/>
                <a:cs typeface="+mn-cs"/>
              </a:rPr>
              <a:t>Know your User, Service and Device identities.</a:t>
            </a:r>
          </a:p>
          <a:p>
            <a:pPr marL="457200" marR="0" lvl="0" indent="-457200" algn="l" defTabSz="914400" rtl="0" eaLnBrk="1" fontAlgn="base" latinLnBrk="0" hangingPunct="1">
              <a:lnSpc>
                <a:spcPct val="100000"/>
              </a:lnSpc>
              <a:spcBef>
                <a:spcPts val="1500"/>
              </a:spcBef>
              <a:spcAft>
                <a:spcPts val="0"/>
              </a:spcAft>
              <a:buClr>
                <a:srgbClr val="717074">
                  <a:lumMod val="60000"/>
                  <a:lumOff val="40000"/>
                </a:srgbClr>
              </a:buClr>
              <a:buSzPct val="90000"/>
              <a:buFont typeface="+mj-lt"/>
              <a:buAutoNum type="arabicPeriod"/>
              <a:tabLst/>
              <a:defRPr/>
            </a:pPr>
            <a:r>
              <a:rPr kumimoji="0" lang="en-US" sz="1600" b="0" i="0" u="none" strike="noStrike" kern="1200" cap="none" spc="0" normalizeH="0" baseline="0" noProof="0" dirty="0">
                <a:ln>
                  <a:noFill/>
                </a:ln>
                <a:solidFill>
                  <a:srgbClr val="000000"/>
                </a:solidFill>
                <a:effectLst/>
                <a:uLnTx/>
                <a:uFillTx/>
                <a:latin typeface="Poppins" panose="00000500000000000000" pitchFamily="2" charset="0"/>
                <a:ea typeface="+mn-ea"/>
                <a:cs typeface="+mn-cs"/>
              </a:rPr>
              <a:t>Assess your user </a:t>
            </a:r>
            <a:r>
              <a:rPr kumimoji="0" lang="en-US" sz="1600" b="0" i="0" u="none" strike="noStrike" kern="1200" cap="none" spc="0" normalizeH="0" baseline="0" noProof="0" dirty="0" err="1">
                <a:ln>
                  <a:noFill/>
                </a:ln>
                <a:solidFill>
                  <a:srgbClr val="000000"/>
                </a:solidFill>
                <a:effectLst/>
                <a:uLnTx/>
                <a:uFillTx/>
                <a:latin typeface="Poppins" panose="00000500000000000000" pitchFamily="2" charset="0"/>
                <a:ea typeface="+mn-ea"/>
                <a:cs typeface="+mn-cs"/>
              </a:rPr>
              <a:t>behaviour</a:t>
            </a:r>
            <a:r>
              <a:rPr kumimoji="0" lang="en-US" sz="1600" b="0" i="0" u="none" strike="noStrike" kern="1200" cap="none" spc="0" normalizeH="0" baseline="0" noProof="0" dirty="0">
                <a:ln>
                  <a:noFill/>
                </a:ln>
                <a:solidFill>
                  <a:srgbClr val="000000"/>
                </a:solidFill>
                <a:effectLst/>
                <a:uLnTx/>
                <a:uFillTx/>
                <a:latin typeface="Poppins" panose="00000500000000000000" pitchFamily="2" charset="0"/>
                <a:ea typeface="+mn-ea"/>
                <a:cs typeface="+mn-cs"/>
              </a:rPr>
              <a:t>, device and service health.</a:t>
            </a:r>
          </a:p>
          <a:p>
            <a:pPr marL="457200" marR="0" lvl="0" indent="-457200" algn="l" defTabSz="914400" rtl="0" eaLnBrk="1" fontAlgn="base" latinLnBrk="0" hangingPunct="1">
              <a:lnSpc>
                <a:spcPct val="100000"/>
              </a:lnSpc>
              <a:spcBef>
                <a:spcPts val="1500"/>
              </a:spcBef>
              <a:spcAft>
                <a:spcPts val="0"/>
              </a:spcAft>
              <a:buClr>
                <a:srgbClr val="717074">
                  <a:lumMod val="60000"/>
                  <a:lumOff val="40000"/>
                </a:srgbClr>
              </a:buClr>
              <a:buSzPct val="90000"/>
              <a:buFont typeface="+mj-lt"/>
              <a:buAutoNum type="arabicPeriod"/>
              <a:tabLst/>
              <a:defRPr/>
            </a:pPr>
            <a:r>
              <a:rPr kumimoji="0" lang="en-US" sz="1600" b="0" i="0" u="none" strike="noStrike" kern="1200" cap="none" spc="0" normalizeH="0" baseline="0" noProof="0" dirty="0">
                <a:ln>
                  <a:noFill/>
                </a:ln>
                <a:solidFill>
                  <a:srgbClr val="000000"/>
                </a:solidFill>
                <a:effectLst/>
                <a:uLnTx/>
                <a:uFillTx/>
                <a:latin typeface="Poppins" panose="00000500000000000000" pitchFamily="2" charset="0"/>
                <a:ea typeface="+mn-ea"/>
                <a:cs typeface="+mn-cs"/>
              </a:rPr>
              <a:t>Use policies to </a:t>
            </a:r>
            <a:r>
              <a:rPr kumimoji="0" lang="en-US" sz="1600" b="0" i="0" u="none" strike="noStrike" kern="1200" cap="none" spc="0" normalizeH="0" baseline="0" noProof="0" dirty="0" err="1">
                <a:ln>
                  <a:noFill/>
                </a:ln>
                <a:solidFill>
                  <a:srgbClr val="000000"/>
                </a:solidFill>
                <a:effectLst/>
                <a:uLnTx/>
                <a:uFillTx/>
                <a:latin typeface="Poppins" panose="00000500000000000000" pitchFamily="2" charset="0"/>
                <a:ea typeface="+mn-ea"/>
                <a:cs typeface="+mn-cs"/>
              </a:rPr>
              <a:t>authorise</a:t>
            </a:r>
            <a:r>
              <a:rPr kumimoji="0" lang="en-US" sz="1600" b="0" i="0" u="none" strike="noStrike" kern="1200" cap="none" spc="0" normalizeH="0" baseline="0" noProof="0" dirty="0">
                <a:ln>
                  <a:noFill/>
                </a:ln>
                <a:solidFill>
                  <a:srgbClr val="000000"/>
                </a:solidFill>
                <a:effectLst/>
                <a:uLnTx/>
                <a:uFillTx/>
                <a:latin typeface="Poppins" panose="00000500000000000000" pitchFamily="2" charset="0"/>
                <a:ea typeface="+mn-ea"/>
                <a:cs typeface="+mn-cs"/>
              </a:rPr>
              <a:t> requests.</a:t>
            </a:r>
          </a:p>
          <a:p>
            <a:pPr marL="457200" marR="0" lvl="0" indent="-457200" algn="l" defTabSz="914400" rtl="0" eaLnBrk="1" fontAlgn="base" latinLnBrk="0" hangingPunct="1">
              <a:lnSpc>
                <a:spcPct val="100000"/>
              </a:lnSpc>
              <a:spcBef>
                <a:spcPts val="1500"/>
              </a:spcBef>
              <a:spcAft>
                <a:spcPts val="0"/>
              </a:spcAft>
              <a:buClr>
                <a:srgbClr val="717074">
                  <a:lumMod val="60000"/>
                  <a:lumOff val="40000"/>
                </a:srgbClr>
              </a:buClr>
              <a:buSzPct val="90000"/>
              <a:buFont typeface="+mj-lt"/>
              <a:buAutoNum type="arabicPeriod"/>
              <a:tabLst/>
              <a:defRPr/>
            </a:pPr>
            <a:r>
              <a:rPr kumimoji="0" lang="en-US" sz="1600" b="0" i="0" u="none" strike="noStrike" kern="1200" cap="none" spc="0" normalizeH="0" baseline="0" noProof="0" dirty="0">
                <a:ln>
                  <a:noFill/>
                </a:ln>
                <a:solidFill>
                  <a:srgbClr val="000000"/>
                </a:solidFill>
                <a:effectLst/>
                <a:uLnTx/>
                <a:uFillTx/>
                <a:latin typeface="Poppins" panose="00000500000000000000" pitchFamily="2" charset="0"/>
                <a:ea typeface="+mn-ea"/>
                <a:cs typeface="+mn-cs"/>
              </a:rPr>
              <a:t>Authenticate &amp; </a:t>
            </a:r>
            <a:r>
              <a:rPr kumimoji="0" lang="en-US" sz="1600" b="0" i="0" u="none" strike="noStrike" kern="1200" cap="none" spc="0" normalizeH="0" baseline="0" noProof="0" dirty="0" err="1">
                <a:ln>
                  <a:noFill/>
                </a:ln>
                <a:solidFill>
                  <a:srgbClr val="000000"/>
                </a:solidFill>
                <a:effectLst/>
                <a:uLnTx/>
                <a:uFillTx/>
                <a:latin typeface="Poppins" panose="00000500000000000000" pitchFamily="2" charset="0"/>
                <a:ea typeface="+mn-ea"/>
                <a:cs typeface="+mn-cs"/>
              </a:rPr>
              <a:t>Authorise</a:t>
            </a:r>
            <a:r>
              <a:rPr kumimoji="0" lang="en-US" sz="1600" b="0" i="0" u="none" strike="noStrike" kern="1200" cap="none" spc="0" normalizeH="0" baseline="0" noProof="0" dirty="0">
                <a:ln>
                  <a:noFill/>
                </a:ln>
                <a:solidFill>
                  <a:srgbClr val="000000"/>
                </a:solidFill>
                <a:effectLst/>
                <a:uLnTx/>
                <a:uFillTx/>
                <a:latin typeface="Poppins" panose="00000500000000000000" pitchFamily="2" charset="0"/>
                <a:ea typeface="+mn-ea"/>
                <a:cs typeface="+mn-cs"/>
              </a:rPr>
              <a:t> everywhere.</a:t>
            </a:r>
          </a:p>
          <a:p>
            <a:pPr marL="457200" marR="0" lvl="0" indent="-457200" algn="l" defTabSz="914400" rtl="0" eaLnBrk="1" fontAlgn="base" latinLnBrk="0" hangingPunct="1">
              <a:lnSpc>
                <a:spcPct val="100000"/>
              </a:lnSpc>
              <a:spcBef>
                <a:spcPts val="1500"/>
              </a:spcBef>
              <a:spcAft>
                <a:spcPts val="0"/>
              </a:spcAft>
              <a:buClr>
                <a:srgbClr val="717074">
                  <a:lumMod val="60000"/>
                  <a:lumOff val="40000"/>
                </a:srgbClr>
              </a:buClr>
              <a:buSzPct val="90000"/>
              <a:buFont typeface="+mj-lt"/>
              <a:buAutoNum type="arabicPeriod"/>
              <a:tabLst/>
              <a:defRPr/>
            </a:pPr>
            <a:r>
              <a:rPr kumimoji="0" lang="en-US" sz="1600" b="0" i="0" u="none" strike="noStrike" kern="1200" cap="none" spc="0" normalizeH="0" baseline="0" noProof="0" dirty="0">
                <a:ln>
                  <a:noFill/>
                </a:ln>
                <a:solidFill>
                  <a:srgbClr val="000000"/>
                </a:solidFill>
                <a:effectLst/>
                <a:uLnTx/>
                <a:uFillTx/>
                <a:latin typeface="Poppins" panose="00000500000000000000" pitchFamily="2" charset="0"/>
                <a:ea typeface="+mn-ea"/>
                <a:cs typeface="+mn-cs"/>
              </a:rPr>
              <a:t>Focus your monitoring on users, devices and services.</a:t>
            </a:r>
          </a:p>
          <a:p>
            <a:pPr marL="457200" marR="0" lvl="0" indent="-457200" algn="l" defTabSz="914400" rtl="0" eaLnBrk="1" fontAlgn="base" latinLnBrk="0" hangingPunct="1">
              <a:lnSpc>
                <a:spcPct val="100000"/>
              </a:lnSpc>
              <a:spcBef>
                <a:spcPts val="1500"/>
              </a:spcBef>
              <a:spcAft>
                <a:spcPts val="0"/>
              </a:spcAft>
              <a:buClr>
                <a:srgbClr val="717074">
                  <a:lumMod val="60000"/>
                  <a:lumOff val="40000"/>
                </a:srgbClr>
              </a:buClr>
              <a:buSzPct val="90000"/>
              <a:buFont typeface="+mj-lt"/>
              <a:buAutoNum type="arabicPeriod"/>
              <a:tabLst/>
              <a:defRPr/>
            </a:pPr>
            <a:r>
              <a:rPr kumimoji="0" lang="en-US" sz="1600" b="0" i="0" u="none" strike="noStrike" kern="1200" cap="none" spc="0" normalizeH="0" baseline="0" noProof="0" dirty="0">
                <a:ln>
                  <a:noFill/>
                </a:ln>
                <a:solidFill>
                  <a:srgbClr val="000000"/>
                </a:solidFill>
                <a:effectLst/>
                <a:uLnTx/>
                <a:uFillTx/>
                <a:latin typeface="Poppins" panose="00000500000000000000" pitchFamily="2" charset="0"/>
                <a:ea typeface="+mn-ea"/>
                <a:cs typeface="+mn-cs"/>
              </a:rPr>
              <a:t>Don't trust any network, including your own.</a:t>
            </a:r>
          </a:p>
          <a:p>
            <a:pPr marL="457200" marR="0" lvl="0" indent="-457200" algn="l" defTabSz="914400" rtl="0" eaLnBrk="1" fontAlgn="base" latinLnBrk="0" hangingPunct="1">
              <a:lnSpc>
                <a:spcPct val="100000"/>
              </a:lnSpc>
              <a:spcBef>
                <a:spcPts val="1500"/>
              </a:spcBef>
              <a:spcAft>
                <a:spcPts val="0"/>
              </a:spcAft>
              <a:buClr>
                <a:srgbClr val="717074">
                  <a:lumMod val="60000"/>
                  <a:lumOff val="40000"/>
                </a:srgbClr>
              </a:buClr>
              <a:buSzPct val="90000"/>
              <a:buFont typeface="+mj-lt"/>
              <a:buAutoNum type="arabicPeriod"/>
              <a:tabLst/>
              <a:defRPr/>
            </a:pPr>
            <a:r>
              <a:rPr kumimoji="0" lang="en-US" sz="1600" b="0" i="0" u="none" strike="noStrike" kern="1200" cap="none" spc="0" normalizeH="0" baseline="0" noProof="0" dirty="0">
                <a:ln>
                  <a:noFill/>
                </a:ln>
                <a:solidFill>
                  <a:srgbClr val="000000"/>
                </a:solidFill>
                <a:effectLst/>
                <a:uLnTx/>
                <a:uFillTx/>
                <a:latin typeface="Poppins" panose="00000500000000000000" pitchFamily="2" charset="0"/>
                <a:ea typeface="+mn-ea"/>
                <a:cs typeface="+mn-cs"/>
              </a:rPr>
              <a:t>Choose services designed for zero trust.</a:t>
            </a:r>
          </a:p>
        </p:txBody>
      </p:sp>
      <p:pic>
        <p:nvPicPr>
          <p:cNvPr id="6" name="Picture 5">
            <a:extLst>
              <a:ext uri="{FF2B5EF4-FFF2-40B4-BE49-F238E27FC236}">
                <a16:creationId xmlns:a16="http://schemas.microsoft.com/office/drawing/2014/main" id="{A44B585A-9833-4FA9-8EE2-9D3984C073E8}"/>
              </a:ext>
            </a:extLst>
          </p:cNvPr>
          <p:cNvPicPr>
            <a:picLocks noChangeAspect="1"/>
          </p:cNvPicPr>
          <p:nvPr/>
        </p:nvPicPr>
        <p:blipFill>
          <a:blip r:embed="rId5"/>
          <a:stretch>
            <a:fillRect/>
          </a:stretch>
        </p:blipFill>
        <p:spPr>
          <a:xfrm>
            <a:off x="324569" y="2255345"/>
            <a:ext cx="5517735" cy="31833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9499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E45C08B-F29B-49F9-A0C5-2A2FF5BDBC54}"/>
              </a:ext>
            </a:extLst>
          </p:cNvPr>
          <p:cNvSpPr>
            <a:spLocks noGrp="1"/>
          </p:cNvSpPr>
          <p:nvPr>
            <p:ph type="subTitle" idx="10"/>
          </p:nvPr>
        </p:nvSpPr>
        <p:spPr/>
        <p:txBody>
          <a:bodyPr/>
          <a:lstStyle/>
          <a:p>
            <a:endParaRPr lang="en-US" dirty="0"/>
          </a:p>
        </p:txBody>
      </p:sp>
      <p:sp>
        <p:nvSpPr>
          <p:cNvPr id="3" name="Title 2">
            <a:extLst>
              <a:ext uri="{FF2B5EF4-FFF2-40B4-BE49-F238E27FC236}">
                <a16:creationId xmlns:a16="http://schemas.microsoft.com/office/drawing/2014/main" id="{645A45D1-E48F-4D3A-8B1F-C15CE3DF34B1}"/>
              </a:ext>
            </a:extLst>
          </p:cNvPr>
          <p:cNvSpPr>
            <a:spLocks noGrp="1"/>
          </p:cNvSpPr>
          <p:nvPr>
            <p:ph type="title"/>
          </p:nvPr>
        </p:nvSpPr>
        <p:spPr/>
        <p:txBody>
          <a:bodyPr/>
          <a:lstStyle/>
          <a:p>
            <a:r>
              <a:rPr lang="en-US" dirty="0"/>
              <a:t>EU NIS2 and ZT – Parliament Vote now in November</a:t>
            </a:r>
          </a:p>
        </p:txBody>
      </p:sp>
      <p:pic>
        <p:nvPicPr>
          <p:cNvPr id="5" name="Picture 4">
            <a:extLst>
              <a:ext uri="{FF2B5EF4-FFF2-40B4-BE49-F238E27FC236}">
                <a16:creationId xmlns:a16="http://schemas.microsoft.com/office/drawing/2014/main" id="{D9B6E8E1-B544-4FFB-91C1-580F190B192E}"/>
              </a:ext>
            </a:extLst>
          </p:cNvPr>
          <p:cNvPicPr>
            <a:picLocks noChangeAspect="1"/>
          </p:cNvPicPr>
          <p:nvPr/>
        </p:nvPicPr>
        <p:blipFill>
          <a:blip r:embed="rId2"/>
          <a:stretch>
            <a:fillRect/>
          </a:stretch>
        </p:blipFill>
        <p:spPr>
          <a:xfrm>
            <a:off x="148721" y="1720842"/>
            <a:ext cx="2372428" cy="317540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094F9F62-1758-4BDC-9198-524C27AEA930}"/>
              </a:ext>
            </a:extLst>
          </p:cNvPr>
          <p:cNvPicPr>
            <a:picLocks noChangeAspect="1"/>
          </p:cNvPicPr>
          <p:nvPr/>
        </p:nvPicPr>
        <p:blipFill>
          <a:blip r:embed="rId3"/>
          <a:stretch>
            <a:fillRect/>
          </a:stretch>
        </p:blipFill>
        <p:spPr>
          <a:xfrm>
            <a:off x="2685338" y="1720842"/>
            <a:ext cx="3014752" cy="392718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1194C17-767D-45A6-8F27-512F7747FA4C}"/>
              </a:ext>
            </a:extLst>
          </p:cNvPr>
          <p:cNvPicPr>
            <a:picLocks noChangeAspect="1"/>
          </p:cNvPicPr>
          <p:nvPr/>
        </p:nvPicPr>
        <p:blipFill>
          <a:blip r:embed="rId4"/>
          <a:stretch>
            <a:fillRect/>
          </a:stretch>
        </p:blipFill>
        <p:spPr>
          <a:xfrm>
            <a:off x="5923782" y="1720842"/>
            <a:ext cx="2897274" cy="289727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5587D1B-66CF-4B16-BBA9-5BE54AC52CEA}"/>
              </a:ext>
            </a:extLst>
          </p:cNvPr>
          <p:cNvPicPr>
            <a:picLocks noChangeAspect="1"/>
          </p:cNvPicPr>
          <p:nvPr/>
        </p:nvPicPr>
        <p:blipFill>
          <a:blip r:embed="rId5"/>
          <a:stretch>
            <a:fillRect/>
          </a:stretch>
        </p:blipFill>
        <p:spPr>
          <a:xfrm>
            <a:off x="8945358" y="1720087"/>
            <a:ext cx="2995355" cy="34178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973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24F42CD6-6E40-4574-BDB2-743D3CAB20F0}"/>
              </a:ext>
            </a:extLst>
          </p:cNvPr>
          <p:cNvSpPr>
            <a:spLocks noGrp="1"/>
          </p:cNvSpPr>
          <p:nvPr>
            <p:ph type="subTitle" idx="10"/>
          </p:nvPr>
        </p:nvSpPr>
        <p:spPr>
          <a:xfrm>
            <a:off x="592866" y="811830"/>
            <a:ext cx="10962687" cy="247743"/>
          </a:xfrm>
        </p:spPr>
        <p:txBody>
          <a:bodyPr>
            <a:normAutofit fontScale="47500" lnSpcReduction="20000"/>
          </a:bodyPr>
          <a:lstStyle/>
          <a:p>
            <a:r>
              <a:rPr lang="en-US" dirty="0">
                <a:hlinkClick r:id="rId2"/>
              </a:rPr>
              <a:t>https://www.europarl.europa.eu/RegData/etudes/BRIE/2021/689333/EPRS_BRI(2021)689333_EN.pdf</a:t>
            </a:r>
            <a:endParaRPr lang="en-US" dirty="0"/>
          </a:p>
          <a:p>
            <a:r>
              <a:rPr lang="en-US" dirty="0">
                <a:hlinkClick r:id="rId3"/>
              </a:rPr>
              <a:t>https://www.europarl.europa.eu/RegData/etudes/STUD/2021/653637/EXPO_STU(2021)653637_EN.pdf</a:t>
            </a:r>
            <a:endParaRPr lang="en-US" dirty="0"/>
          </a:p>
          <a:p>
            <a:endParaRPr lang="en-US" dirty="0"/>
          </a:p>
          <a:p>
            <a:endParaRPr lang="en-US" dirty="0"/>
          </a:p>
        </p:txBody>
      </p:sp>
      <p:sp>
        <p:nvSpPr>
          <p:cNvPr id="5" name="Title 4">
            <a:extLst>
              <a:ext uri="{FF2B5EF4-FFF2-40B4-BE49-F238E27FC236}">
                <a16:creationId xmlns:a16="http://schemas.microsoft.com/office/drawing/2014/main" id="{2F05B686-B4E8-47CB-A1A6-3972595ABCBD}"/>
              </a:ext>
            </a:extLst>
          </p:cNvPr>
          <p:cNvSpPr>
            <a:spLocks noGrp="1"/>
          </p:cNvSpPr>
          <p:nvPr>
            <p:ph type="title"/>
          </p:nvPr>
        </p:nvSpPr>
        <p:spPr>
          <a:xfrm>
            <a:off x="579809" y="412751"/>
            <a:ext cx="11001004" cy="381000"/>
          </a:xfrm>
        </p:spPr>
        <p:txBody>
          <a:bodyPr/>
          <a:lstStyle/>
          <a:p>
            <a:r>
              <a:rPr lang="en-US" dirty="0"/>
              <a:t>EU Supply Chain &amp; </a:t>
            </a:r>
            <a:r>
              <a:rPr lang="en-US" dirty="0" err="1"/>
              <a:t>DevSecOps</a:t>
            </a:r>
            <a:r>
              <a:rPr lang="en-US" dirty="0"/>
              <a:t> &amp; Incident/Vuln Reporting </a:t>
            </a:r>
          </a:p>
        </p:txBody>
      </p:sp>
      <p:pic>
        <p:nvPicPr>
          <p:cNvPr id="8" name="Picture 7">
            <a:extLst>
              <a:ext uri="{FF2B5EF4-FFF2-40B4-BE49-F238E27FC236}">
                <a16:creationId xmlns:a16="http://schemas.microsoft.com/office/drawing/2014/main" id="{A091F5B3-0E56-4E15-BCEF-072DF48B93FB}"/>
              </a:ext>
            </a:extLst>
          </p:cNvPr>
          <p:cNvPicPr>
            <a:picLocks noChangeAspect="1"/>
          </p:cNvPicPr>
          <p:nvPr/>
        </p:nvPicPr>
        <p:blipFill>
          <a:blip r:embed="rId4"/>
          <a:stretch>
            <a:fillRect/>
          </a:stretch>
        </p:blipFill>
        <p:spPr>
          <a:xfrm>
            <a:off x="4403518" y="1181476"/>
            <a:ext cx="7397993" cy="5483952"/>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880E7DBF-0550-411C-BC53-1D6711931E30}"/>
              </a:ext>
            </a:extLst>
          </p:cNvPr>
          <p:cNvSpPr txBox="1"/>
          <p:nvPr/>
        </p:nvSpPr>
        <p:spPr>
          <a:xfrm>
            <a:off x="244048" y="1394020"/>
            <a:ext cx="3974869" cy="1815409"/>
          </a:xfrm>
          <a:prstGeom prst="rect">
            <a:avLst/>
          </a:prstGeom>
          <a:noFill/>
        </p:spPr>
        <p:txBody>
          <a:bodyPr wrap="square">
            <a:spAutoFit/>
          </a:bodyPr>
          <a:lstStyle/>
          <a:p>
            <a:r>
              <a:rPr lang="en-US" sz="1400" dirty="0"/>
              <a:t>Technical:</a:t>
            </a:r>
          </a:p>
          <a:p>
            <a:pPr marL="285664" indent="-285664">
              <a:buFont typeface="Arial" panose="020B0604020202020204" pitchFamily="34" charset="0"/>
              <a:buChar char="•"/>
            </a:pPr>
            <a:r>
              <a:rPr lang="en-US" sz="1400" dirty="0"/>
              <a:t>Enforcement of strong Authentication and Access Controls </a:t>
            </a:r>
          </a:p>
          <a:p>
            <a:pPr marL="285664" indent="-285664">
              <a:buFont typeface="Arial" panose="020B0604020202020204" pitchFamily="34" charset="0"/>
              <a:buChar char="•"/>
            </a:pPr>
            <a:r>
              <a:rPr lang="en-US" sz="1400" dirty="0"/>
              <a:t>Establishes CVE and related standards &amp;  coordination agreements to other CVE-based registries</a:t>
            </a:r>
          </a:p>
          <a:p>
            <a:pPr marL="285664" indent="-285664">
              <a:buFont typeface="Arial" panose="020B0604020202020204" pitchFamily="34" charset="0"/>
              <a:buChar char="•"/>
            </a:pPr>
            <a:r>
              <a:rPr lang="en-US" sz="1400" dirty="0"/>
              <a:t>Establishes top level DNS mandate</a:t>
            </a:r>
          </a:p>
          <a:p>
            <a:pPr marL="285664" indent="-285664">
              <a:buFont typeface="Arial" panose="020B0604020202020204" pitchFamily="34" charset="0"/>
              <a:buChar char="•"/>
            </a:pPr>
            <a:r>
              <a:rPr lang="en-US" sz="1400" dirty="0"/>
              <a:t>Zero Trust – Priority 7  - ENISA</a:t>
            </a:r>
          </a:p>
        </p:txBody>
      </p:sp>
      <p:sp>
        <p:nvSpPr>
          <p:cNvPr id="13" name="Rectangle: Rounded Corners 12">
            <a:extLst>
              <a:ext uri="{FF2B5EF4-FFF2-40B4-BE49-F238E27FC236}">
                <a16:creationId xmlns:a16="http://schemas.microsoft.com/office/drawing/2014/main" id="{210A01E7-B4B5-4AA8-8B4F-02F36744CAA0}"/>
              </a:ext>
            </a:extLst>
          </p:cNvPr>
          <p:cNvSpPr/>
          <p:nvPr/>
        </p:nvSpPr>
        <p:spPr>
          <a:xfrm>
            <a:off x="8009183" y="4884138"/>
            <a:ext cx="1122452" cy="1332309"/>
          </a:xfrm>
          <a:prstGeom prst="roundRect">
            <a:avLst/>
          </a:prstGeom>
          <a:no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Rectangle: Rounded Corners 13">
            <a:extLst>
              <a:ext uri="{FF2B5EF4-FFF2-40B4-BE49-F238E27FC236}">
                <a16:creationId xmlns:a16="http://schemas.microsoft.com/office/drawing/2014/main" id="{F6529E10-A535-4BF6-A082-0F8E966936F8}"/>
              </a:ext>
            </a:extLst>
          </p:cNvPr>
          <p:cNvSpPr/>
          <p:nvPr/>
        </p:nvSpPr>
        <p:spPr>
          <a:xfrm>
            <a:off x="9228905" y="4884137"/>
            <a:ext cx="1268186" cy="1332309"/>
          </a:xfrm>
          <a:prstGeom prst="roundRect">
            <a:avLst/>
          </a:prstGeom>
          <a:no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Rectangle: Rounded Corners 14">
            <a:extLst>
              <a:ext uri="{FF2B5EF4-FFF2-40B4-BE49-F238E27FC236}">
                <a16:creationId xmlns:a16="http://schemas.microsoft.com/office/drawing/2014/main" id="{6B00C424-F4BF-4727-A992-78E26CE31640}"/>
              </a:ext>
            </a:extLst>
          </p:cNvPr>
          <p:cNvSpPr/>
          <p:nvPr/>
        </p:nvSpPr>
        <p:spPr>
          <a:xfrm>
            <a:off x="6094412" y="4884138"/>
            <a:ext cx="1817501" cy="1560327"/>
          </a:xfrm>
          <a:prstGeom prst="roundRect">
            <a:avLst/>
          </a:prstGeom>
          <a:no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 name="Rectangle: Rounded Corners 15">
            <a:extLst>
              <a:ext uri="{FF2B5EF4-FFF2-40B4-BE49-F238E27FC236}">
                <a16:creationId xmlns:a16="http://schemas.microsoft.com/office/drawing/2014/main" id="{825054E9-CE1F-46A6-91A9-61E7CA3E7F1A}"/>
              </a:ext>
            </a:extLst>
          </p:cNvPr>
          <p:cNvSpPr/>
          <p:nvPr/>
        </p:nvSpPr>
        <p:spPr>
          <a:xfrm>
            <a:off x="8009184" y="1882093"/>
            <a:ext cx="3544948" cy="652997"/>
          </a:xfrm>
          <a:prstGeom prst="roundRect">
            <a:avLst/>
          </a:prstGeom>
          <a:no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pic>
        <p:nvPicPr>
          <p:cNvPr id="3" name="Picture 2">
            <a:extLst>
              <a:ext uri="{FF2B5EF4-FFF2-40B4-BE49-F238E27FC236}">
                <a16:creationId xmlns:a16="http://schemas.microsoft.com/office/drawing/2014/main" id="{94E7CC09-CD8C-44F1-BE34-E9CAC9BDF64D}"/>
              </a:ext>
            </a:extLst>
          </p:cNvPr>
          <p:cNvPicPr>
            <a:picLocks noChangeAspect="1"/>
          </p:cNvPicPr>
          <p:nvPr/>
        </p:nvPicPr>
        <p:blipFill>
          <a:blip r:embed="rId5"/>
          <a:stretch>
            <a:fillRect/>
          </a:stretch>
        </p:blipFill>
        <p:spPr>
          <a:xfrm>
            <a:off x="253219" y="3596470"/>
            <a:ext cx="4578375" cy="299237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6E5F5A88-78B6-4867-B8E5-9E01624C9972}"/>
              </a:ext>
            </a:extLst>
          </p:cNvPr>
          <p:cNvSpPr txBox="1"/>
          <p:nvPr/>
        </p:nvSpPr>
        <p:spPr>
          <a:xfrm>
            <a:off x="10223452" y="151637"/>
            <a:ext cx="1729641" cy="276999"/>
          </a:xfrm>
          <a:prstGeom prst="rect">
            <a:avLst/>
          </a:prstGeom>
        </p:spPr>
        <p:txBody>
          <a:bodyPr wrap="none" lIns="0" tIns="0" rIns="0" bIns="0" rtlCol="0">
            <a:spAutoFit/>
          </a:bodyPr>
          <a:lstStyle/>
          <a:p>
            <a:pPr algn="l">
              <a:spcAft>
                <a:spcPts val="600"/>
              </a:spcAft>
            </a:pPr>
            <a:r>
              <a:rPr lang="en-US" dirty="0"/>
              <a:t>Look Familiar??</a:t>
            </a:r>
          </a:p>
        </p:txBody>
      </p:sp>
    </p:spTree>
    <p:extLst>
      <p:ext uri="{BB962C8B-B14F-4D97-AF65-F5344CB8AC3E}">
        <p14:creationId xmlns:p14="http://schemas.microsoft.com/office/powerpoint/2010/main" val="282886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D3E53-8B31-4789-A812-9ECCEAD83C93}"/>
              </a:ext>
            </a:extLst>
          </p:cNvPr>
          <p:cNvSpPr>
            <a:spLocks noGrp="1"/>
          </p:cNvSpPr>
          <p:nvPr>
            <p:ph type="title"/>
          </p:nvPr>
        </p:nvSpPr>
        <p:spPr/>
        <p:txBody>
          <a:bodyPr/>
          <a:lstStyle/>
          <a:p>
            <a:r>
              <a:rPr lang="en-US" dirty="0"/>
              <a:t>ZT Guidance</a:t>
            </a:r>
          </a:p>
        </p:txBody>
      </p:sp>
      <p:sp>
        <p:nvSpPr>
          <p:cNvPr id="5" name="Subtitle 4">
            <a:extLst>
              <a:ext uri="{FF2B5EF4-FFF2-40B4-BE49-F238E27FC236}">
                <a16:creationId xmlns:a16="http://schemas.microsoft.com/office/drawing/2014/main" id="{8230489E-AB43-4427-B186-8F4E45C837FA}"/>
              </a:ext>
            </a:extLst>
          </p:cNvPr>
          <p:cNvSpPr>
            <a:spLocks noGrp="1"/>
          </p:cNvSpPr>
          <p:nvPr>
            <p:ph type="subTitle" idx="10"/>
          </p:nvPr>
        </p:nvSpPr>
        <p:spPr>
          <a:xfrm>
            <a:off x="602965" y="2270788"/>
            <a:ext cx="6842863" cy="700882"/>
          </a:xfrm>
        </p:spPr>
        <p:txBody>
          <a:bodyPr/>
          <a:lstStyle/>
          <a:p>
            <a:pPr marL="342900" indent="-342900">
              <a:spcBef>
                <a:spcPts val="0"/>
              </a:spcBef>
              <a:buFont typeface="Arial" panose="020B0604020202020204" pitchFamily="34" charset="0"/>
              <a:buChar char="•"/>
            </a:pPr>
            <a:r>
              <a:rPr lang="en-US" dirty="0"/>
              <a:t>NIST </a:t>
            </a:r>
            <a:r>
              <a:rPr lang="en-US" dirty="0" err="1"/>
              <a:t>NCCoE</a:t>
            </a:r>
            <a:r>
              <a:rPr lang="en-US" dirty="0"/>
              <a:t> ZTA Security Measures/Controls</a:t>
            </a:r>
          </a:p>
          <a:p>
            <a:pPr marL="342900" indent="-342900">
              <a:spcBef>
                <a:spcPts val="0"/>
              </a:spcBef>
              <a:buFont typeface="Arial" panose="020B0604020202020204" pitchFamily="34" charset="0"/>
              <a:buChar char="•"/>
            </a:pPr>
            <a:r>
              <a:rPr lang="en-US" dirty="0"/>
              <a:t>CISA Maturity Model</a:t>
            </a:r>
          </a:p>
          <a:p>
            <a:pPr marL="342900" indent="-342900">
              <a:spcBef>
                <a:spcPts val="0"/>
              </a:spcBef>
              <a:buFont typeface="Arial" panose="020B0604020202020204" pitchFamily="34" charset="0"/>
              <a:buChar char="•"/>
            </a:pPr>
            <a:r>
              <a:rPr lang="en-US" dirty="0"/>
              <a:t>CISA Cloud security Reference Architecture</a:t>
            </a:r>
          </a:p>
          <a:p>
            <a:pPr marL="342900" indent="-342900">
              <a:spcBef>
                <a:spcPts val="0"/>
              </a:spcBef>
              <a:buFont typeface="Arial" panose="020B0604020202020204" pitchFamily="34" charset="0"/>
              <a:buChar char="•"/>
            </a:pPr>
            <a:r>
              <a:rPr lang="en-US" dirty="0"/>
              <a:t>NIST and the EO Timeline (pacing of additional ZT standards and guidance)</a:t>
            </a:r>
          </a:p>
        </p:txBody>
      </p:sp>
    </p:spTree>
    <p:extLst>
      <p:ext uri="{BB962C8B-B14F-4D97-AF65-F5344CB8AC3E}">
        <p14:creationId xmlns:p14="http://schemas.microsoft.com/office/powerpoint/2010/main" val="91023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53AFB889-35C9-47A6-BB9E-9DFAD80F6BC3}"/>
              </a:ext>
            </a:extLst>
          </p:cNvPr>
          <p:cNvSpPr>
            <a:spLocks noGrp="1"/>
          </p:cNvSpPr>
          <p:nvPr>
            <p:ph type="subTitle" idx="10"/>
          </p:nvPr>
        </p:nvSpPr>
        <p:spPr/>
        <p:txBody>
          <a:bodyPr/>
          <a:lstStyle/>
          <a:p>
            <a:r>
              <a:rPr lang="en-US" dirty="0"/>
              <a:t>What’s “Good Enough”? Pages 11-14</a:t>
            </a:r>
          </a:p>
        </p:txBody>
      </p:sp>
      <p:sp>
        <p:nvSpPr>
          <p:cNvPr id="5" name="Title 4">
            <a:extLst>
              <a:ext uri="{FF2B5EF4-FFF2-40B4-BE49-F238E27FC236}">
                <a16:creationId xmlns:a16="http://schemas.microsoft.com/office/drawing/2014/main" id="{F2B4770E-C0F0-4A1B-88AF-EF6C72BD77C9}"/>
              </a:ext>
            </a:extLst>
          </p:cNvPr>
          <p:cNvSpPr>
            <a:spLocks noGrp="1"/>
          </p:cNvSpPr>
          <p:nvPr>
            <p:ph type="title"/>
          </p:nvPr>
        </p:nvSpPr>
        <p:spPr/>
        <p:txBody>
          <a:bodyPr/>
          <a:lstStyle/>
          <a:p>
            <a:r>
              <a:rPr lang="en-US" dirty="0" err="1"/>
              <a:t>NCCoE</a:t>
            </a:r>
            <a:r>
              <a:rPr lang="en-US" dirty="0"/>
              <a:t> ZTA Security Control Map. Comparison and Audit of ZTAs</a:t>
            </a:r>
          </a:p>
        </p:txBody>
      </p:sp>
      <p:pic>
        <p:nvPicPr>
          <p:cNvPr id="8" name="Picture 7">
            <a:extLst>
              <a:ext uri="{FF2B5EF4-FFF2-40B4-BE49-F238E27FC236}">
                <a16:creationId xmlns:a16="http://schemas.microsoft.com/office/drawing/2014/main" id="{45039DEF-DBE3-48EA-8EBD-E7D9FA9A1064}"/>
              </a:ext>
            </a:extLst>
          </p:cNvPr>
          <p:cNvPicPr>
            <a:picLocks noChangeAspect="1"/>
          </p:cNvPicPr>
          <p:nvPr/>
        </p:nvPicPr>
        <p:blipFill>
          <a:blip r:embed="rId2"/>
          <a:stretch>
            <a:fillRect/>
          </a:stretch>
        </p:blipFill>
        <p:spPr>
          <a:xfrm>
            <a:off x="163584" y="1077652"/>
            <a:ext cx="5562886" cy="304815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2A7184C-A707-420C-B9F9-92EF0358A81C}"/>
              </a:ext>
            </a:extLst>
          </p:cNvPr>
          <p:cNvPicPr>
            <a:picLocks noChangeAspect="1"/>
          </p:cNvPicPr>
          <p:nvPr/>
        </p:nvPicPr>
        <p:blipFill>
          <a:blip r:embed="rId3"/>
          <a:stretch>
            <a:fillRect/>
          </a:stretch>
        </p:blipFill>
        <p:spPr>
          <a:xfrm>
            <a:off x="6293923" y="888254"/>
            <a:ext cx="5562886" cy="3149762"/>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CA31B60B-B098-418F-B26E-3937A0D24EA4}"/>
              </a:ext>
            </a:extLst>
          </p:cNvPr>
          <p:cNvPicPr>
            <a:picLocks noChangeAspect="1"/>
          </p:cNvPicPr>
          <p:nvPr/>
        </p:nvPicPr>
        <p:blipFill>
          <a:blip r:embed="rId4"/>
          <a:stretch>
            <a:fillRect/>
          </a:stretch>
        </p:blipFill>
        <p:spPr>
          <a:xfrm>
            <a:off x="6411755" y="3560806"/>
            <a:ext cx="5562886" cy="318786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D391689-A733-4F9B-BF1C-538A37CE0EC5}"/>
              </a:ext>
            </a:extLst>
          </p:cNvPr>
          <p:cNvSpPr txBox="1"/>
          <p:nvPr/>
        </p:nvSpPr>
        <p:spPr>
          <a:xfrm>
            <a:off x="144140" y="5840648"/>
            <a:ext cx="5632930" cy="400110"/>
          </a:xfrm>
          <a:prstGeom prst="rect">
            <a:avLst/>
          </a:prstGeom>
          <a:noFill/>
        </p:spPr>
        <p:txBody>
          <a:bodyPr wrap="square">
            <a:spAutoFit/>
          </a:bodyPr>
          <a:lstStyle/>
          <a:p>
            <a:r>
              <a:rPr lang="en-US" sz="1000" dirty="0">
                <a:hlinkClick r:id="rId5"/>
              </a:rPr>
              <a:t>https://www.nccoe.nist.gov/sites/default/files/library/project-descriptions/zta-project-description-final.pdf</a:t>
            </a:r>
            <a:endParaRPr lang="en-US" sz="1000" dirty="0"/>
          </a:p>
        </p:txBody>
      </p:sp>
      <p:sp>
        <p:nvSpPr>
          <p:cNvPr id="2" name="Rectangle: Rounded Corners 1">
            <a:extLst>
              <a:ext uri="{FF2B5EF4-FFF2-40B4-BE49-F238E27FC236}">
                <a16:creationId xmlns:a16="http://schemas.microsoft.com/office/drawing/2014/main" id="{C371CF7F-349A-4D9C-B846-048E711AC0D8}"/>
              </a:ext>
            </a:extLst>
          </p:cNvPr>
          <p:cNvSpPr/>
          <p:nvPr/>
        </p:nvSpPr>
        <p:spPr>
          <a:xfrm>
            <a:off x="2372497" y="2133600"/>
            <a:ext cx="45719" cy="45719"/>
          </a:xfrm>
          <a:prstGeom prst="roundRect">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Rectangle 13">
            <a:extLst>
              <a:ext uri="{FF2B5EF4-FFF2-40B4-BE49-F238E27FC236}">
                <a16:creationId xmlns:a16="http://schemas.microsoft.com/office/drawing/2014/main" id="{05786BDC-5B19-4516-B8E6-307E4A16D586}"/>
              </a:ext>
            </a:extLst>
          </p:cNvPr>
          <p:cNvSpPr/>
          <p:nvPr/>
        </p:nvSpPr>
        <p:spPr>
          <a:xfrm>
            <a:off x="2199503" y="3315729"/>
            <a:ext cx="3476367" cy="226542"/>
          </a:xfrm>
          <a:prstGeom prst="rect">
            <a:avLst/>
          </a:prstGeom>
          <a:solidFill>
            <a:srgbClr val="FFFF00">
              <a:alpha val="2902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5" name="Rectangle 14">
            <a:extLst>
              <a:ext uri="{FF2B5EF4-FFF2-40B4-BE49-F238E27FC236}">
                <a16:creationId xmlns:a16="http://schemas.microsoft.com/office/drawing/2014/main" id="{81E3BD1F-BDB9-49D4-9EB7-F590684D3282}"/>
              </a:ext>
            </a:extLst>
          </p:cNvPr>
          <p:cNvSpPr/>
          <p:nvPr/>
        </p:nvSpPr>
        <p:spPr>
          <a:xfrm>
            <a:off x="2199502" y="3593758"/>
            <a:ext cx="3476367" cy="154458"/>
          </a:xfrm>
          <a:prstGeom prst="rect">
            <a:avLst/>
          </a:prstGeom>
          <a:solidFill>
            <a:srgbClr val="FFFF00">
              <a:alpha val="2902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8" name="Rectangle 17">
            <a:extLst>
              <a:ext uri="{FF2B5EF4-FFF2-40B4-BE49-F238E27FC236}">
                <a16:creationId xmlns:a16="http://schemas.microsoft.com/office/drawing/2014/main" id="{22F2BE27-8027-4B90-8748-EA04DD074A34}"/>
              </a:ext>
            </a:extLst>
          </p:cNvPr>
          <p:cNvSpPr/>
          <p:nvPr/>
        </p:nvSpPr>
        <p:spPr>
          <a:xfrm>
            <a:off x="2199501" y="3894492"/>
            <a:ext cx="3476367" cy="154458"/>
          </a:xfrm>
          <a:prstGeom prst="rect">
            <a:avLst/>
          </a:prstGeom>
          <a:solidFill>
            <a:srgbClr val="FFFF00">
              <a:alpha val="2902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9" name="Rectangle 18">
            <a:extLst>
              <a:ext uri="{FF2B5EF4-FFF2-40B4-BE49-F238E27FC236}">
                <a16:creationId xmlns:a16="http://schemas.microsoft.com/office/drawing/2014/main" id="{E475F6FE-A345-423D-B9A1-C28BCA5BD7E0}"/>
              </a:ext>
            </a:extLst>
          </p:cNvPr>
          <p:cNvSpPr/>
          <p:nvPr/>
        </p:nvSpPr>
        <p:spPr>
          <a:xfrm>
            <a:off x="2133598" y="1846715"/>
            <a:ext cx="3476367" cy="235398"/>
          </a:xfrm>
          <a:prstGeom prst="rect">
            <a:avLst/>
          </a:prstGeom>
          <a:solidFill>
            <a:srgbClr val="FFFF00">
              <a:alpha val="2902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0" name="Rectangle 19">
            <a:extLst>
              <a:ext uri="{FF2B5EF4-FFF2-40B4-BE49-F238E27FC236}">
                <a16:creationId xmlns:a16="http://schemas.microsoft.com/office/drawing/2014/main" id="{9D9947FC-1363-4CB6-8DDD-BDC28CAFFD88}"/>
              </a:ext>
            </a:extLst>
          </p:cNvPr>
          <p:cNvSpPr/>
          <p:nvPr/>
        </p:nvSpPr>
        <p:spPr>
          <a:xfrm>
            <a:off x="2133597" y="1672173"/>
            <a:ext cx="3476367" cy="154458"/>
          </a:xfrm>
          <a:prstGeom prst="rect">
            <a:avLst/>
          </a:prstGeom>
          <a:solidFill>
            <a:srgbClr val="FFFF00">
              <a:alpha val="2902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1" name="TextBox 20">
            <a:extLst>
              <a:ext uri="{FF2B5EF4-FFF2-40B4-BE49-F238E27FC236}">
                <a16:creationId xmlns:a16="http://schemas.microsoft.com/office/drawing/2014/main" id="{295D930C-58DA-4692-A622-F8EA7EBDD109}"/>
              </a:ext>
            </a:extLst>
          </p:cNvPr>
          <p:cNvSpPr txBox="1"/>
          <p:nvPr/>
        </p:nvSpPr>
        <p:spPr>
          <a:xfrm>
            <a:off x="5739284" y="1334255"/>
            <a:ext cx="554639" cy="184666"/>
          </a:xfrm>
          <a:prstGeom prst="rect">
            <a:avLst/>
          </a:prstGeom>
        </p:spPr>
        <p:txBody>
          <a:bodyPr wrap="none" lIns="0" tIns="0" rIns="0" bIns="0" rtlCol="0">
            <a:spAutoFit/>
          </a:bodyPr>
          <a:lstStyle/>
          <a:p>
            <a:pPr algn="l">
              <a:spcAft>
                <a:spcPts val="600"/>
              </a:spcAft>
            </a:pPr>
            <a:r>
              <a:rPr lang="en-US" sz="1200" dirty="0">
                <a:solidFill>
                  <a:srgbClr val="FF0066"/>
                </a:solidFill>
              </a:rPr>
              <a:t>+SBOM</a:t>
            </a:r>
          </a:p>
        </p:txBody>
      </p:sp>
      <p:sp>
        <p:nvSpPr>
          <p:cNvPr id="22" name="TextBox 21">
            <a:extLst>
              <a:ext uri="{FF2B5EF4-FFF2-40B4-BE49-F238E27FC236}">
                <a16:creationId xmlns:a16="http://schemas.microsoft.com/office/drawing/2014/main" id="{C2CEBB4F-1B1F-4573-864F-70501BFE6818}"/>
              </a:ext>
            </a:extLst>
          </p:cNvPr>
          <p:cNvSpPr txBox="1"/>
          <p:nvPr/>
        </p:nvSpPr>
        <p:spPr>
          <a:xfrm>
            <a:off x="3672047" y="6240758"/>
            <a:ext cx="2164054" cy="446276"/>
          </a:xfrm>
          <a:prstGeom prst="rect">
            <a:avLst/>
          </a:prstGeom>
        </p:spPr>
        <p:txBody>
          <a:bodyPr wrap="none" lIns="0" tIns="0" rIns="0" bIns="0" rtlCol="0">
            <a:spAutoFit/>
          </a:bodyPr>
          <a:lstStyle/>
          <a:p>
            <a:pPr algn="l">
              <a:spcAft>
                <a:spcPts val="600"/>
              </a:spcAft>
            </a:pPr>
            <a:r>
              <a:rPr lang="en-US" sz="1200" dirty="0">
                <a:solidFill>
                  <a:srgbClr val="FF0066"/>
                </a:solidFill>
              </a:rPr>
              <a:t>Granular Isolation</a:t>
            </a:r>
          </a:p>
          <a:p>
            <a:pPr algn="l">
              <a:spcAft>
                <a:spcPts val="600"/>
              </a:spcAft>
            </a:pPr>
            <a:r>
              <a:rPr lang="en-US" sz="1200" dirty="0">
                <a:solidFill>
                  <a:srgbClr val="FF0066"/>
                </a:solidFill>
              </a:rPr>
              <a:t>NSA: Container level at least.`</a:t>
            </a:r>
          </a:p>
        </p:txBody>
      </p:sp>
      <p:sp>
        <p:nvSpPr>
          <p:cNvPr id="23" name="Rectangle 22">
            <a:extLst>
              <a:ext uri="{FF2B5EF4-FFF2-40B4-BE49-F238E27FC236}">
                <a16:creationId xmlns:a16="http://schemas.microsoft.com/office/drawing/2014/main" id="{5FE1DA8A-3DAD-44F1-A091-EC1DD897EC88}"/>
              </a:ext>
            </a:extLst>
          </p:cNvPr>
          <p:cNvSpPr/>
          <p:nvPr/>
        </p:nvSpPr>
        <p:spPr>
          <a:xfrm>
            <a:off x="8270789" y="2813220"/>
            <a:ext cx="3525795" cy="317157"/>
          </a:xfrm>
          <a:prstGeom prst="rect">
            <a:avLst/>
          </a:prstGeom>
          <a:solidFill>
            <a:srgbClr val="FFFF00">
              <a:alpha val="2902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Rectangle 23">
            <a:extLst>
              <a:ext uri="{FF2B5EF4-FFF2-40B4-BE49-F238E27FC236}">
                <a16:creationId xmlns:a16="http://schemas.microsoft.com/office/drawing/2014/main" id="{956E3169-3EA3-4B34-A747-F2384E3B7FB2}"/>
              </a:ext>
            </a:extLst>
          </p:cNvPr>
          <p:cNvSpPr/>
          <p:nvPr/>
        </p:nvSpPr>
        <p:spPr>
          <a:xfrm>
            <a:off x="8380442" y="4183421"/>
            <a:ext cx="3476367" cy="154458"/>
          </a:xfrm>
          <a:prstGeom prst="rect">
            <a:avLst/>
          </a:prstGeom>
          <a:solidFill>
            <a:srgbClr val="FFFF00">
              <a:alpha val="2902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5" name="Rectangle 24">
            <a:extLst>
              <a:ext uri="{FF2B5EF4-FFF2-40B4-BE49-F238E27FC236}">
                <a16:creationId xmlns:a16="http://schemas.microsoft.com/office/drawing/2014/main" id="{B5183171-12DD-48F1-A35A-CA1A6118449F}"/>
              </a:ext>
            </a:extLst>
          </p:cNvPr>
          <p:cNvSpPr/>
          <p:nvPr/>
        </p:nvSpPr>
        <p:spPr>
          <a:xfrm>
            <a:off x="8380441" y="3981234"/>
            <a:ext cx="3476367" cy="154458"/>
          </a:xfrm>
          <a:prstGeom prst="rect">
            <a:avLst/>
          </a:prstGeom>
          <a:solidFill>
            <a:srgbClr val="FFFF00">
              <a:alpha val="2902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6" name="Rectangle 25">
            <a:extLst>
              <a:ext uri="{FF2B5EF4-FFF2-40B4-BE49-F238E27FC236}">
                <a16:creationId xmlns:a16="http://schemas.microsoft.com/office/drawing/2014/main" id="{F457EB86-A52B-42D5-8E78-C33D4D78A6D4}"/>
              </a:ext>
            </a:extLst>
          </p:cNvPr>
          <p:cNvSpPr/>
          <p:nvPr/>
        </p:nvSpPr>
        <p:spPr>
          <a:xfrm>
            <a:off x="8380212" y="4916778"/>
            <a:ext cx="3476367" cy="154458"/>
          </a:xfrm>
          <a:prstGeom prst="rect">
            <a:avLst/>
          </a:prstGeom>
          <a:solidFill>
            <a:srgbClr val="FFFF00">
              <a:alpha val="2902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7" name="Rectangle 26">
            <a:extLst>
              <a:ext uri="{FF2B5EF4-FFF2-40B4-BE49-F238E27FC236}">
                <a16:creationId xmlns:a16="http://schemas.microsoft.com/office/drawing/2014/main" id="{898D95D6-FAD2-4DBA-A80F-A3A97F3787E5}"/>
              </a:ext>
            </a:extLst>
          </p:cNvPr>
          <p:cNvSpPr/>
          <p:nvPr/>
        </p:nvSpPr>
        <p:spPr>
          <a:xfrm>
            <a:off x="8369415" y="5926034"/>
            <a:ext cx="3476367" cy="154458"/>
          </a:xfrm>
          <a:prstGeom prst="rect">
            <a:avLst/>
          </a:prstGeom>
          <a:solidFill>
            <a:srgbClr val="FFFF00">
              <a:alpha val="2902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8" name="Rectangle 27">
            <a:extLst>
              <a:ext uri="{FF2B5EF4-FFF2-40B4-BE49-F238E27FC236}">
                <a16:creationId xmlns:a16="http://schemas.microsoft.com/office/drawing/2014/main" id="{042D5DF4-A0A9-4656-A89B-4C73910EE54C}"/>
              </a:ext>
            </a:extLst>
          </p:cNvPr>
          <p:cNvSpPr/>
          <p:nvPr/>
        </p:nvSpPr>
        <p:spPr>
          <a:xfrm>
            <a:off x="8369414" y="6128221"/>
            <a:ext cx="3476367" cy="154458"/>
          </a:xfrm>
          <a:prstGeom prst="rect">
            <a:avLst/>
          </a:prstGeom>
          <a:solidFill>
            <a:srgbClr val="FFFF00">
              <a:alpha val="2902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9" name="Rectangle 28">
            <a:extLst>
              <a:ext uri="{FF2B5EF4-FFF2-40B4-BE49-F238E27FC236}">
                <a16:creationId xmlns:a16="http://schemas.microsoft.com/office/drawing/2014/main" id="{7CCE4663-9C9D-4706-8CBE-E79C6D2DC9A9}"/>
              </a:ext>
            </a:extLst>
          </p:cNvPr>
          <p:cNvSpPr/>
          <p:nvPr/>
        </p:nvSpPr>
        <p:spPr>
          <a:xfrm>
            <a:off x="8380212" y="6384791"/>
            <a:ext cx="3476367" cy="154458"/>
          </a:xfrm>
          <a:prstGeom prst="rect">
            <a:avLst/>
          </a:prstGeom>
          <a:solidFill>
            <a:srgbClr val="FFFF00">
              <a:alpha val="29020"/>
            </a:srgbClr>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cxnSp>
        <p:nvCxnSpPr>
          <p:cNvPr id="31" name="Straight Arrow Connector 30">
            <a:extLst>
              <a:ext uri="{FF2B5EF4-FFF2-40B4-BE49-F238E27FC236}">
                <a16:creationId xmlns:a16="http://schemas.microsoft.com/office/drawing/2014/main" id="{2DC206F7-9F23-45F9-860C-961233419B56}"/>
              </a:ext>
            </a:extLst>
          </p:cNvPr>
          <p:cNvCxnSpPr>
            <a:cxnSpLocks/>
            <a:stCxn id="22" idx="3"/>
            <a:endCxn id="29" idx="1"/>
          </p:cNvCxnSpPr>
          <p:nvPr/>
        </p:nvCxnSpPr>
        <p:spPr bwMode="gray">
          <a:xfrm flipV="1">
            <a:off x="5836101" y="6462020"/>
            <a:ext cx="2544111" cy="187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D10B2B-2876-461F-AD5A-A1A7F0181BD2}"/>
              </a:ext>
            </a:extLst>
          </p:cNvPr>
          <p:cNvCxnSpPr>
            <a:cxnSpLocks/>
            <a:stCxn id="21" idx="2"/>
            <a:endCxn id="20" idx="3"/>
          </p:cNvCxnSpPr>
          <p:nvPr/>
        </p:nvCxnSpPr>
        <p:spPr bwMode="gray">
          <a:xfrm flipH="1">
            <a:off x="5609964" y="1518921"/>
            <a:ext cx="406640" cy="23048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C641FDE-F4DD-4491-8118-67061B1BF37C}"/>
              </a:ext>
            </a:extLst>
          </p:cNvPr>
          <p:cNvSpPr txBox="1"/>
          <p:nvPr/>
        </p:nvSpPr>
        <p:spPr>
          <a:xfrm>
            <a:off x="197664" y="5260449"/>
            <a:ext cx="2743200" cy="369332"/>
          </a:xfrm>
          <a:prstGeom prst="rect">
            <a:avLst/>
          </a:prstGeom>
        </p:spPr>
        <p:txBody>
          <a:bodyPr wrap="square" lIns="0" tIns="0" rIns="0" bIns="0" rtlCol="0">
            <a:spAutoFit/>
          </a:bodyPr>
          <a:lstStyle/>
          <a:p>
            <a:pPr algn="l">
              <a:spcAft>
                <a:spcPts val="600"/>
              </a:spcAft>
            </a:pPr>
            <a:r>
              <a:rPr lang="en-US" sz="1200" dirty="0">
                <a:solidFill>
                  <a:srgbClr val="FF0066"/>
                </a:solidFill>
              </a:rPr>
              <a:t>LP + LF</a:t>
            </a:r>
            <a:br>
              <a:rPr lang="en-US" sz="1200" dirty="0">
                <a:solidFill>
                  <a:srgbClr val="FF0066"/>
                </a:solidFill>
              </a:rPr>
            </a:br>
            <a:r>
              <a:rPr lang="en-US" sz="1200" dirty="0">
                <a:solidFill>
                  <a:srgbClr val="FF0066"/>
                </a:solidFill>
              </a:rPr>
              <a:t>No single point of policy enforcement</a:t>
            </a:r>
          </a:p>
        </p:txBody>
      </p:sp>
      <p:cxnSp>
        <p:nvCxnSpPr>
          <p:cNvPr id="38" name="Straight Arrow Connector 37">
            <a:extLst>
              <a:ext uri="{FF2B5EF4-FFF2-40B4-BE49-F238E27FC236}">
                <a16:creationId xmlns:a16="http://schemas.microsoft.com/office/drawing/2014/main" id="{7419B557-B5C8-420F-BCF6-A8F2331A3557}"/>
              </a:ext>
            </a:extLst>
          </p:cNvPr>
          <p:cNvCxnSpPr>
            <a:cxnSpLocks/>
            <a:stCxn id="36" idx="0"/>
            <a:endCxn id="14" idx="1"/>
          </p:cNvCxnSpPr>
          <p:nvPr/>
        </p:nvCxnSpPr>
        <p:spPr bwMode="gray">
          <a:xfrm flipV="1">
            <a:off x="1569264" y="3429000"/>
            <a:ext cx="630239" cy="183144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00736BB-6BB2-4A28-A623-78602C78118C}"/>
              </a:ext>
            </a:extLst>
          </p:cNvPr>
          <p:cNvCxnSpPr>
            <a:cxnSpLocks/>
            <a:stCxn id="36" idx="3"/>
            <a:endCxn id="23" idx="1"/>
          </p:cNvCxnSpPr>
          <p:nvPr/>
        </p:nvCxnSpPr>
        <p:spPr bwMode="gray">
          <a:xfrm flipV="1">
            <a:off x="2940864" y="2971799"/>
            <a:ext cx="5329925" cy="247331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13A70C3-E1B9-40DA-A486-4C19301ADF4A}"/>
              </a:ext>
            </a:extLst>
          </p:cNvPr>
          <p:cNvSpPr txBox="1"/>
          <p:nvPr/>
        </p:nvSpPr>
        <p:spPr>
          <a:xfrm>
            <a:off x="3682225" y="5475862"/>
            <a:ext cx="2022990" cy="184666"/>
          </a:xfrm>
          <a:prstGeom prst="rect">
            <a:avLst/>
          </a:prstGeom>
        </p:spPr>
        <p:txBody>
          <a:bodyPr wrap="none" lIns="0" tIns="0" rIns="0" bIns="0" rtlCol="0">
            <a:spAutoFit/>
          </a:bodyPr>
          <a:lstStyle/>
          <a:p>
            <a:pPr algn="l">
              <a:spcAft>
                <a:spcPts val="600"/>
              </a:spcAft>
            </a:pPr>
            <a:r>
              <a:rPr lang="en-US" sz="1200" dirty="0">
                <a:solidFill>
                  <a:srgbClr val="FF0066"/>
                </a:solidFill>
              </a:rPr>
              <a:t>Known Vuln Ident Required</a:t>
            </a:r>
          </a:p>
        </p:txBody>
      </p:sp>
      <p:cxnSp>
        <p:nvCxnSpPr>
          <p:cNvPr id="45" name="Straight Arrow Connector 44">
            <a:extLst>
              <a:ext uri="{FF2B5EF4-FFF2-40B4-BE49-F238E27FC236}">
                <a16:creationId xmlns:a16="http://schemas.microsoft.com/office/drawing/2014/main" id="{C9A962CD-05D9-4DDB-9DB1-A0C9DD45911B}"/>
              </a:ext>
            </a:extLst>
          </p:cNvPr>
          <p:cNvCxnSpPr>
            <a:cxnSpLocks/>
            <a:stCxn id="44" idx="3"/>
            <a:endCxn id="27" idx="1"/>
          </p:cNvCxnSpPr>
          <p:nvPr/>
        </p:nvCxnSpPr>
        <p:spPr bwMode="gray">
          <a:xfrm>
            <a:off x="5705215" y="5568195"/>
            <a:ext cx="2664200" cy="4350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CD664B9-BA35-4071-A671-EF957134872C}"/>
              </a:ext>
            </a:extLst>
          </p:cNvPr>
          <p:cNvSpPr txBox="1"/>
          <p:nvPr/>
        </p:nvSpPr>
        <p:spPr>
          <a:xfrm>
            <a:off x="3682225" y="5122854"/>
            <a:ext cx="2273058" cy="184666"/>
          </a:xfrm>
          <a:prstGeom prst="rect">
            <a:avLst/>
          </a:prstGeom>
        </p:spPr>
        <p:txBody>
          <a:bodyPr wrap="none" lIns="0" tIns="0" rIns="0" bIns="0" rtlCol="0">
            <a:spAutoFit/>
          </a:bodyPr>
          <a:lstStyle/>
          <a:p>
            <a:pPr algn="l">
              <a:spcAft>
                <a:spcPts val="600"/>
              </a:spcAft>
            </a:pPr>
            <a:r>
              <a:rPr lang="en-US" sz="1200" dirty="0">
                <a:solidFill>
                  <a:srgbClr val="FF0066"/>
                </a:solidFill>
              </a:rPr>
              <a:t>Known Payload Ident Required</a:t>
            </a:r>
          </a:p>
        </p:txBody>
      </p:sp>
      <p:cxnSp>
        <p:nvCxnSpPr>
          <p:cNvPr id="50" name="Straight Arrow Connector 49">
            <a:extLst>
              <a:ext uri="{FF2B5EF4-FFF2-40B4-BE49-F238E27FC236}">
                <a16:creationId xmlns:a16="http://schemas.microsoft.com/office/drawing/2014/main" id="{450DA1BE-24CA-4477-B4B9-4F357BC2DDC3}"/>
              </a:ext>
            </a:extLst>
          </p:cNvPr>
          <p:cNvCxnSpPr>
            <a:cxnSpLocks/>
            <a:stCxn id="49" idx="3"/>
            <a:endCxn id="26" idx="1"/>
          </p:cNvCxnSpPr>
          <p:nvPr/>
        </p:nvCxnSpPr>
        <p:spPr bwMode="gray">
          <a:xfrm flipV="1">
            <a:off x="5955283" y="4994007"/>
            <a:ext cx="2424929" cy="22118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BF36D63-16CA-4230-BBF8-2A0E44386A62}"/>
              </a:ext>
            </a:extLst>
          </p:cNvPr>
          <p:cNvSpPr txBox="1"/>
          <p:nvPr/>
        </p:nvSpPr>
        <p:spPr>
          <a:xfrm>
            <a:off x="2661068" y="4374232"/>
            <a:ext cx="3530723" cy="523220"/>
          </a:xfrm>
          <a:prstGeom prst="rect">
            <a:avLst/>
          </a:prstGeom>
        </p:spPr>
        <p:txBody>
          <a:bodyPr wrap="square" lIns="0" tIns="0" rIns="0" bIns="0" rtlCol="0">
            <a:spAutoFit/>
          </a:bodyPr>
          <a:lstStyle/>
          <a:p>
            <a:pPr algn="l">
              <a:spcAft>
                <a:spcPts val="600"/>
              </a:spcAft>
            </a:pPr>
            <a:r>
              <a:rPr lang="en-US" sz="1200" dirty="0">
                <a:solidFill>
                  <a:srgbClr val="FF0066"/>
                </a:solidFill>
              </a:rPr>
              <a:t>Multiple telemetry/sensor types</a:t>
            </a:r>
            <a:br>
              <a:rPr lang="en-US" sz="1200" dirty="0">
                <a:solidFill>
                  <a:srgbClr val="FF0066"/>
                </a:solidFill>
              </a:rPr>
            </a:br>
            <a:r>
              <a:rPr lang="en-US" sz="1200" dirty="0">
                <a:solidFill>
                  <a:srgbClr val="FF0066"/>
                </a:solidFill>
              </a:rPr>
              <a:t>collected and correlated (</a:t>
            </a:r>
            <a:r>
              <a:rPr lang="en-US" sz="1000" dirty="0">
                <a:solidFill>
                  <a:srgbClr val="FF0066"/>
                </a:solidFill>
              </a:rPr>
              <a:t>separation of Network, Endpoint, Service … telemetry/analytics is not the intent)</a:t>
            </a:r>
            <a:endParaRPr lang="en-US" sz="1200" dirty="0">
              <a:solidFill>
                <a:srgbClr val="FF0066"/>
              </a:solidFill>
            </a:endParaRPr>
          </a:p>
        </p:txBody>
      </p:sp>
      <p:cxnSp>
        <p:nvCxnSpPr>
          <p:cNvPr id="55" name="Straight Arrow Connector 54">
            <a:extLst>
              <a:ext uri="{FF2B5EF4-FFF2-40B4-BE49-F238E27FC236}">
                <a16:creationId xmlns:a16="http://schemas.microsoft.com/office/drawing/2014/main" id="{7E4DAC44-615D-4E93-A91C-E5DA2FC958DC}"/>
              </a:ext>
            </a:extLst>
          </p:cNvPr>
          <p:cNvCxnSpPr>
            <a:cxnSpLocks/>
            <a:stCxn id="54" idx="3"/>
            <a:endCxn id="24" idx="1"/>
          </p:cNvCxnSpPr>
          <p:nvPr/>
        </p:nvCxnSpPr>
        <p:spPr bwMode="gray">
          <a:xfrm flipV="1">
            <a:off x="6191791" y="4260650"/>
            <a:ext cx="2188651" cy="37519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30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5CDABC3-8FA9-4971-9CA7-352608D7FD91}"/>
              </a:ext>
            </a:extLst>
          </p:cNvPr>
          <p:cNvPicPr>
            <a:picLocks noChangeAspect="1"/>
          </p:cNvPicPr>
          <p:nvPr/>
        </p:nvPicPr>
        <p:blipFill>
          <a:blip r:embed="rId2"/>
          <a:stretch>
            <a:fillRect/>
          </a:stretch>
        </p:blipFill>
        <p:spPr>
          <a:xfrm>
            <a:off x="3903210" y="184056"/>
            <a:ext cx="8179022" cy="9239861"/>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F99BEBD-D882-4B01-8E55-44AC7810C43A}"/>
              </a:ext>
            </a:extLst>
          </p:cNvPr>
          <p:cNvPicPr>
            <a:picLocks noChangeAspect="1"/>
          </p:cNvPicPr>
          <p:nvPr/>
        </p:nvPicPr>
        <p:blipFill>
          <a:blip r:embed="rId3"/>
          <a:stretch>
            <a:fillRect/>
          </a:stretch>
        </p:blipFill>
        <p:spPr>
          <a:xfrm>
            <a:off x="393197" y="1245350"/>
            <a:ext cx="2854970" cy="6026584"/>
          </a:xfrm>
          <a:prstGeom prst="rect">
            <a:avLst/>
          </a:prstGeom>
          <a:ln>
            <a:noFill/>
          </a:ln>
          <a:effectLst>
            <a:outerShdw blurRad="292100" dist="139700" dir="2700000" algn="tl" rotWithShape="0">
              <a:srgbClr val="333333">
                <a:alpha val="65000"/>
              </a:srgbClr>
            </a:outerShdw>
          </a:effectLst>
        </p:spPr>
      </p:pic>
      <p:sp>
        <p:nvSpPr>
          <p:cNvPr id="2" name="Subtitle 1">
            <a:extLst>
              <a:ext uri="{FF2B5EF4-FFF2-40B4-BE49-F238E27FC236}">
                <a16:creationId xmlns:a16="http://schemas.microsoft.com/office/drawing/2014/main" id="{89BE68D1-532E-4030-97A5-B330EBA59F1C}"/>
              </a:ext>
            </a:extLst>
          </p:cNvPr>
          <p:cNvSpPr>
            <a:spLocks noGrp="1"/>
          </p:cNvSpPr>
          <p:nvPr>
            <p:ph type="subTitle" idx="10"/>
          </p:nvPr>
        </p:nvSpPr>
        <p:spPr/>
        <p:txBody>
          <a:bodyPr/>
          <a:lstStyle/>
          <a:p>
            <a:r>
              <a:rPr lang="en-US" dirty="0"/>
              <a:t>200,000 Auditors : One ZT Definition</a:t>
            </a:r>
          </a:p>
        </p:txBody>
      </p:sp>
      <p:sp>
        <p:nvSpPr>
          <p:cNvPr id="3" name="Title 2">
            <a:extLst>
              <a:ext uri="{FF2B5EF4-FFF2-40B4-BE49-F238E27FC236}">
                <a16:creationId xmlns:a16="http://schemas.microsoft.com/office/drawing/2014/main" id="{3E12E30E-43F0-4D36-AF97-C761BB8264DD}"/>
              </a:ext>
            </a:extLst>
          </p:cNvPr>
          <p:cNvSpPr>
            <a:spLocks noGrp="1"/>
          </p:cNvSpPr>
          <p:nvPr>
            <p:ph type="title"/>
          </p:nvPr>
        </p:nvSpPr>
        <p:spPr/>
        <p:txBody>
          <a:bodyPr/>
          <a:lstStyle/>
          <a:p>
            <a:r>
              <a:rPr lang="en-US" dirty="0"/>
              <a:t>ZT Direction: ZT in Audit</a:t>
            </a:r>
          </a:p>
        </p:txBody>
      </p:sp>
      <p:pic>
        <p:nvPicPr>
          <p:cNvPr id="6" name="Picture 5">
            <a:extLst>
              <a:ext uri="{FF2B5EF4-FFF2-40B4-BE49-F238E27FC236}">
                <a16:creationId xmlns:a16="http://schemas.microsoft.com/office/drawing/2014/main" id="{EA75F976-00DD-49E0-89E0-118652B5AE08}"/>
              </a:ext>
            </a:extLst>
          </p:cNvPr>
          <p:cNvPicPr>
            <a:picLocks noChangeAspect="1"/>
          </p:cNvPicPr>
          <p:nvPr/>
        </p:nvPicPr>
        <p:blipFill>
          <a:blip r:embed="rId4"/>
          <a:stretch>
            <a:fillRect/>
          </a:stretch>
        </p:blipFill>
        <p:spPr>
          <a:xfrm>
            <a:off x="1708989" y="2490167"/>
            <a:ext cx="4833567" cy="5015186"/>
          </a:xfrm>
          <a:prstGeom prst="rect">
            <a:avLst/>
          </a:prstGeom>
          <a:ln>
            <a:noFill/>
          </a:ln>
          <a:effectLst>
            <a:outerShdw blurRad="292100" dist="139700" dir="2700000" algn="tl" rotWithShape="0">
              <a:srgbClr val="333333">
                <a:alpha val="65000"/>
              </a:srgbClr>
            </a:outerShdw>
          </a:effectLst>
        </p:spPr>
      </p:pic>
      <p:cxnSp>
        <p:nvCxnSpPr>
          <p:cNvPr id="12" name="Straight Arrow Connector 11">
            <a:extLst>
              <a:ext uri="{FF2B5EF4-FFF2-40B4-BE49-F238E27FC236}">
                <a16:creationId xmlns:a16="http://schemas.microsoft.com/office/drawing/2014/main" id="{E643CF45-C946-4BE1-9036-97458D63877D}"/>
              </a:ext>
            </a:extLst>
          </p:cNvPr>
          <p:cNvCxnSpPr>
            <a:cxnSpLocks/>
          </p:cNvCxnSpPr>
          <p:nvPr/>
        </p:nvCxnSpPr>
        <p:spPr bwMode="gray">
          <a:xfrm flipV="1">
            <a:off x="5299788" y="793752"/>
            <a:ext cx="2179185" cy="205208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4" name="Straight Connector 13">
            <a:extLst>
              <a:ext uri="{FF2B5EF4-FFF2-40B4-BE49-F238E27FC236}">
                <a16:creationId xmlns:a16="http://schemas.microsoft.com/office/drawing/2014/main" id="{57F15911-8C0B-4245-8CFE-70C3D07CD6EF}"/>
              </a:ext>
            </a:extLst>
          </p:cNvPr>
          <p:cNvCxnSpPr/>
          <p:nvPr/>
        </p:nvCxnSpPr>
        <p:spPr bwMode="gray">
          <a:xfrm>
            <a:off x="3449969" y="6455567"/>
            <a:ext cx="2041908" cy="0"/>
          </a:xfrm>
          <a:prstGeom prst="line">
            <a:avLst/>
          </a:prstGeom>
          <a:ln>
            <a:tailEnd type="none"/>
          </a:ln>
        </p:spPr>
        <p:style>
          <a:lnRef idx="3">
            <a:schemeClr val="accent4"/>
          </a:lnRef>
          <a:fillRef idx="0">
            <a:schemeClr val="accent4"/>
          </a:fillRef>
          <a:effectRef idx="2">
            <a:schemeClr val="accent4"/>
          </a:effectRef>
          <a:fontRef idx="minor">
            <a:schemeClr val="tx1"/>
          </a:fontRef>
        </p:style>
      </p:cxnSp>
      <p:cxnSp>
        <p:nvCxnSpPr>
          <p:cNvPr id="15" name="Straight Connector 14">
            <a:extLst>
              <a:ext uri="{FF2B5EF4-FFF2-40B4-BE49-F238E27FC236}">
                <a16:creationId xmlns:a16="http://schemas.microsoft.com/office/drawing/2014/main" id="{A5B98EA5-038D-43AC-BE76-A474022A65B0}"/>
              </a:ext>
            </a:extLst>
          </p:cNvPr>
          <p:cNvCxnSpPr/>
          <p:nvPr/>
        </p:nvCxnSpPr>
        <p:spPr bwMode="gray">
          <a:xfrm>
            <a:off x="6745363" y="5645831"/>
            <a:ext cx="2041908" cy="0"/>
          </a:xfrm>
          <a:prstGeom prst="line">
            <a:avLst/>
          </a:prstGeom>
          <a:ln>
            <a:tailEnd type="non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87923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57C821-B7CF-43AB-8135-5AC77E1AF789}"/>
              </a:ext>
            </a:extLst>
          </p:cNvPr>
          <p:cNvPicPr>
            <a:picLocks noChangeAspect="1"/>
          </p:cNvPicPr>
          <p:nvPr/>
        </p:nvPicPr>
        <p:blipFill>
          <a:blip r:embed="rId2"/>
          <a:stretch>
            <a:fillRect/>
          </a:stretch>
        </p:blipFill>
        <p:spPr>
          <a:xfrm>
            <a:off x="5905407" y="717104"/>
            <a:ext cx="6094413" cy="6140896"/>
          </a:xfrm>
          <a:prstGeom prst="rect">
            <a:avLst/>
          </a:prstGeom>
          <a:ln>
            <a:noFill/>
          </a:ln>
          <a:effectLst>
            <a:outerShdw blurRad="292100" dist="139700" dir="2700000" algn="tl" rotWithShape="0">
              <a:srgbClr val="333333">
                <a:alpha val="65000"/>
              </a:srgbClr>
            </a:outerShdw>
          </a:effectLst>
        </p:spPr>
      </p:pic>
      <p:sp>
        <p:nvSpPr>
          <p:cNvPr id="2" name="Subtitle 1">
            <a:extLst>
              <a:ext uri="{FF2B5EF4-FFF2-40B4-BE49-F238E27FC236}">
                <a16:creationId xmlns:a16="http://schemas.microsoft.com/office/drawing/2014/main" id="{99B40651-1585-4C41-BCA2-30A6F09B3A18}"/>
              </a:ext>
            </a:extLst>
          </p:cNvPr>
          <p:cNvSpPr>
            <a:spLocks noGrp="1"/>
          </p:cNvSpPr>
          <p:nvPr>
            <p:ph type="subTitle" idx="10"/>
          </p:nvPr>
        </p:nvSpPr>
        <p:spPr/>
        <p:txBody>
          <a:bodyPr/>
          <a:lstStyle/>
          <a:p>
            <a:endParaRPr lang="en-US" dirty="0"/>
          </a:p>
        </p:txBody>
      </p:sp>
      <p:sp>
        <p:nvSpPr>
          <p:cNvPr id="3" name="Title 2">
            <a:extLst>
              <a:ext uri="{FF2B5EF4-FFF2-40B4-BE49-F238E27FC236}">
                <a16:creationId xmlns:a16="http://schemas.microsoft.com/office/drawing/2014/main" id="{CB9D274F-3465-4B87-9CF6-BB2CF81D4F53}"/>
              </a:ext>
            </a:extLst>
          </p:cNvPr>
          <p:cNvSpPr>
            <a:spLocks noGrp="1"/>
          </p:cNvSpPr>
          <p:nvPr>
            <p:ph type="title"/>
          </p:nvPr>
        </p:nvSpPr>
        <p:spPr/>
        <p:txBody>
          <a:bodyPr/>
          <a:lstStyle/>
          <a:p>
            <a:r>
              <a:rPr lang="en-US" dirty="0"/>
              <a:t>ZT Audit Prep - Global</a:t>
            </a:r>
          </a:p>
        </p:txBody>
      </p:sp>
      <p:pic>
        <p:nvPicPr>
          <p:cNvPr id="5" name="Picture 4">
            <a:extLst>
              <a:ext uri="{FF2B5EF4-FFF2-40B4-BE49-F238E27FC236}">
                <a16:creationId xmlns:a16="http://schemas.microsoft.com/office/drawing/2014/main" id="{8135256A-79A9-4D2B-BEB9-6EAC91BF1B2A}"/>
              </a:ext>
            </a:extLst>
          </p:cNvPr>
          <p:cNvPicPr>
            <a:picLocks noChangeAspect="1"/>
          </p:cNvPicPr>
          <p:nvPr/>
        </p:nvPicPr>
        <p:blipFill>
          <a:blip r:embed="rId3"/>
          <a:stretch>
            <a:fillRect/>
          </a:stretch>
        </p:blipFill>
        <p:spPr>
          <a:xfrm>
            <a:off x="281636" y="1107954"/>
            <a:ext cx="5382580" cy="464209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3AE82904-D2FA-4C4D-86F3-8B2ACA849F32}"/>
              </a:ext>
            </a:extLst>
          </p:cNvPr>
          <p:cNvSpPr txBox="1"/>
          <p:nvPr/>
        </p:nvSpPr>
        <p:spPr>
          <a:xfrm>
            <a:off x="281636" y="5798427"/>
            <a:ext cx="6152320" cy="369332"/>
          </a:xfrm>
          <a:prstGeom prst="rect">
            <a:avLst/>
          </a:prstGeom>
          <a:noFill/>
        </p:spPr>
        <p:txBody>
          <a:bodyPr wrap="square">
            <a:spAutoFit/>
          </a:bodyPr>
          <a:lstStyle/>
          <a:p>
            <a:r>
              <a:rPr lang="en-US" dirty="0"/>
              <a:t>CACS Global Auditor Guidance</a:t>
            </a:r>
          </a:p>
        </p:txBody>
      </p:sp>
      <p:cxnSp>
        <p:nvCxnSpPr>
          <p:cNvPr id="12" name="Straight Connector 11">
            <a:extLst>
              <a:ext uri="{FF2B5EF4-FFF2-40B4-BE49-F238E27FC236}">
                <a16:creationId xmlns:a16="http://schemas.microsoft.com/office/drawing/2014/main" id="{10DD2319-EC20-4FD7-B2F7-71779802E89F}"/>
              </a:ext>
            </a:extLst>
          </p:cNvPr>
          <p:cNvCxnSpPr>
            <a:cxnSpLocks/>
          </p:cNvCxnSpPr>
          <p:nvPr/>
        </p:nvCxnSpPr>
        <p:spPr bwMode="gray">
          <a:xfrm>
            <a:off x="9036177" y="6752028"/>
            <a:ext cx="2735976" cy="0"/>
          </a:xfrm>
          <a:prstGeom prst="line">
            <a:avLst/>
          </a:prstGeom>
          <a:ln>
            <a:tailEnd type="non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9555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1638D21-F98D-427B-A149-0CD2E5C46F0E}"/>
              </a:ext>
            </a:extLst>
          </p:cNvPr>
          <p:cNvSpPr>
            <a:spLocks noGrp="1"/>
          </p:cNvSpPr>
          <p:nvPr>
            <p:ph type="subTitle" idx="10"/>
          </p:nvPr>
        </p:nvSpPr>
        <p:spPr/>
        <p:txBody>
          <a:bodyPr/>
          <a:lstStyle/>
          <a:p>
            <a:r>
              <a:rPr lang="en-US" sz="1200" dirty="0">
                <a:hlinkClick r:id="rId2"/>
              </a:rPr>
              <a:t>https://www.cisa.gov/sites/default/files/publications/CISA%20Cloud%20Security%20Technical%20Reference%20Architecture_Version%201.pdf</a:t>
            </a:r>
            <a:endParaRPr lang="en-US" sz="1200" dirty="0"/>
          </a:p>
          <a:p>
            <a:endParaRPr lang="en-US" sz="1200" dirty="0"/>
          </a:p>
        </p:txBody>
      </p:sp>
      <p:sp>
        <p:nvSpPr>
          <p:cNvPr id="3" name="Title 2">
            <a:extLst>
              <a:ext uri="{FF2B5EF4-FFF2-40B4-BE49-F238E27FC236}">
                <a16:creationId xmlns:a16="http://schemas.microsoft.com/office/drawing/2014/main" id="{2894C4DA-9398-4D4D-8D6C-9B7D2A9DE8EC}"/>
              </a:ext>
            </a:extLst>
          </p:cNvPr>
          <p:cNvSpPr>
            <a:spLocks noGrp="1"/>
          </p:cNvSpPr>
          <p:nvPr>
            <p:ph type="title"/>
          </p:nvPr>
        </p:nvSpPr>
        <p:spPr/>
        <p:txBody>
          <a:bodyPr/>
          <a:lstStyle/>
          <a:p>
            <a:r>
              <a:rPr lang="en-US" dirty="0"/>
              <a:t>CISA Cloud Security Ref Arch (DRAFT - PC Opened 9/2021)</a:t>
            </a:r>
          </a:p>
        </p:txBody>
      </p:sp>
      <p:pic>
        <p:nvPicPr>
          <p:cNvPr id="6" name="Picture 5">
            <a:extLst>
              <a:ext uri="{FF2B5EF4-FFF2-40B4-BE49-F238E27FC236}">
                <a16:creationId xmlns:a16="http://schemas.microsoft.com/office/drawing/2014/main" id="{432AC592-63A8-4D45-BF99-E6FE1B15542F}"/>
              </a:ext>
            </a:extLst>
          </p:cNvPr>
          <p:cNvPicPr>
            <a:picLocks noChangeAspect="1"/>
          </p:cNvPicPr>
          <p:nvPr/>
        </p:nvPicPr>
        <p:blipFill>
          <a:blip r:embed="rId3"/>
          <a:stretch>
            <a:fillRect/>
          </a:stretch>
        </p:blipFill>
        <p:spPr>
          <a:xfrm>
            <a:off x="579809" y="1326866"/>
            <a:ext cx="3758926" cy="500615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9C5F8568-2318-4FE2-A30B-231031475FC5}"/>
              </a:ext>
            </a:extLst>
          </p:cNvPr>
          <p:cNvSpPr txBox="1"/>
          <p:nvPr/>
        </p:nvSpPr>
        <p:spPr>
          <a:xfrm>
            <a:off x="4851919" y="1326866"/>
            <a:ext cx="7139775" cy="5216813"/>
          </a:xfrm>
          <a:prstGeom prst="rect">
            <a:avLst/>
          </a:prstGeom>
        </p:spPr>
        <p:txBody>
          <a:bodyPr wrap="none" lIns="0" tIns="0" rIns="0" bIns="0" rtlCol="0">
            <a:spAutoFit/>
          </a:bodyPr>
          <a:lstStyle/>
          <a:p>
            <a:pPr algn="l">
              <a:spcAft>
                <a:spcPts val="600"/>
              </a:spcAft>
            </a:pPr>
            <a:r>
              <a:rPr lang="en-US" sz="1600" b="1" dirty="0"/>
              <a:t>CISA CSRA Refers to Zero Trust 38 times:</a:t>
            </a:r>
          </a:p>
          <a:p>
            <a:pPr algn="l">
              <a:spcAft>
                <a:spcPts val="600"/>
              </a:spcAft>
            </a:pPr>
            <a:r>
              <a:rPr lang="en-US" sz="1200" dirty="0"/>
              <a:t>“…</a:t>
            </a:r>
          </a:p>
          <a:p>
            <a:pPr algn="l">
              <a:spcAft>
                <a:spcPts val="600"/>
              </a:spcAft>
            </a:pPr>
            <a:r>
              <a:rPr lang="en-US" sz="1200" dirty="0">
                <a:highlight>
                  <a:srgbClr val="FFFF00"/>
                </a:highlight>
              </a:rPr>
              <a:t>As agencies continue to use cloud technology, they shall do so in a coordinated, deliberate way </a:t>
            </a:r>
          </a:p>
          <a:p>
            <a:pPr algn="l">
              <a:spcAft>
                <a:spcPts val="600"/>
              </a:spcAft>
            </a:pPr>
            <a:r>
              <a:rPr lang="en-US" sz="1200" dirty="0">
                <a:highlight>
                  <a:srgbClr val="FFFF00"/>
                </a:highlight>
              </a:rPr>
              <a:t>that allows the Federal Government to prevent, detect, assess, and remediate cyber incidents. To </a:t>
            </a:r>
          </a:p>
          <a:p>
            <a:pPr algn="l">
              <a:spcAft>
                <a:spcPts val="600"/>
              </a:spcAft>
            </a:pPr>
            <a:r>
              <a:rPr lang="en-US" sz="1200" dirty="0">
                <a:highlight>
                  <a:srgbClr val="FFFF00"/>
                </a:highlight>
              </a:rPr>
              <a:t>facilitate this approach, the migration to cloud technology shall adopt zero trust architecture, as </a:t>
            </a:r>
          </a:p>
          <a:p>
            <a:pPr algn="l">
              <a:spcAft>
                <a:spcPts val="600"/>
              </a:spcAft>
            </a:pPr>
            <a:r>
              <a:rPr lang="en-US" sz="1200" dirty="0">
                <a:highlight>
                  <a:srgbClr val="FFFF00"/>
                </a:highlight>
              </a:rPr>
              <a:t>practicable</a:t>
            </a:r>
            <a:r>
              <a:rPr lang="en-US" sz="1200" dirty="0"/>
              <a:t>. </a:t>
            </a:r>
            <a:r>
              <a:rPr lang="en-US" sz="1200" dirty="0">
                <a:highlight>
                  <a:srgbClr val="FFFF00"/>
                </a:highlight>
              </a:rPr>
              <a:t>The CISA shall modernize its current cybersecurity programs, services, and </a:t>
            </a:r>
          </a:p>
          <a:p>
            <a:pPr algn="l">
              <a:spcAft>
                <a:spcPts val="600"/>
              </a:spcAft>
            </a:pPr>
            <a:r>
              <a:rPr lang="en-US" sz="1200" dirty="0">
                <a:highlight>
                  <a:srgbClr val="FFFF00"/>
                </a:highlight>
              </a:rPr>
              <a:t>capabilities to be fully functional with cloud-computing environments with zero trust </a:t>
            </a:r>
          </a:p>
          <a:p>
            <a:pPr algn="l">
              <a:spcAft>
                <a:spcPts val="600"/>
              </a:spcAft>
            </a:pPr>
            <a:r>
              <a:rPr lang="en-US" sz="1200" dirty="0">
                <a:highlight>
                  <a:srgbClr val="FFFF00"/>
                </a:highlight>
              </a:rPr>
              <a:t>architecture. </a:t>
            </a:r>
            <a:r>
              <a:rPr lang="en-US" sz="1200" dirty="0"/>
              <a:t>The Secretary of Homeland Security acting through the Director of CISA, in </a:t>
            </a:r>
          </a:p>
          <a:p>
            <a:pPr algn="l">
              <a:spcAft>
                <a:spcPts val="600"/>
              </a:spcAft>
            </a:pPr>
            <a:r>
              <a:rPr lang="en-US" sz="1200" dirty="0"/>
              <a:t>consultation with the Administrator of General Services acting through the FedRAMP within the </a:t>
            </a:r>
          </a:p>
          <a:p>
            <a:pPr algn="l">
              <a:spcAft>
                <a:spcPts val="600"/>
              </a:spcAft>
            </a:pPr>
            <a:r>
              <a:rPr lang="en-US" sz="1200" dirty="0"/>
              <a:t>General Services Administration, shall develop security principles governing Cloud Service </a:t>
            </a:r>
          </a:p>
          <a:p>
            <a:pPr algn="l">
              <a:spcAft>
                <a:spcPts val="600"/>
              </a:spcAft>
            </a:pPr>
            <a:r>
              <a:rPr lang="en-US" sz="1200" dirty="0"/>
              <a:t>Providers (CSPs) for incorporation into agency modernization efforts. To facilitate this work:</a:t>
            </a:r>
          </a:p>
          <a:p>
            <a:pPr algn="l">
              <a:spcAft>
                <a:spcPts val="600"/>
              </a:spcAft>
            </a:pPr>
            <a:r>
              <a:rPr lang="en-US" sz="1200" dirty="0"/>
              <a:t>[…]</a:t>
            </a:r>
          </a:p>
          <a:p>
            <a:pPr algn="l">
              <a:spcAft>
                <a:spcPts val="600"/>
              </a:spcAft>
            </a:pPr>
            <a:r>
              <a:rPr lang="en-US" sz="1200" dirty="0"/>
              <a:t>Within 90 days of the date of this order, the Secretary of Homeland Security acting through the </a:t>
            </a:r>
          </a:p>
          <a:p>
            <a:pPr algn="l">
              <a:spcAft>
                <a:spcPts val="600"/>
              </a:spcAft>
            </a:pPr>
            <a:r>
              <a:rPr lang="en-US" sz="1200" dirty="0"/>
              <a:t>Director of CISA, in consultation with the Director of OMB and the Administrator of General </a:t>
            </a:r>
          </a:p>
          <a:p>
            <a:pPr algn="l">
              <a:spcAft>
                <a:spcPts val="600"/>
              </a:spcAft>
            </a:pPr>
            <a:r>
              <a:rPr lang="en-US" sz="1200" dirty="0"/>
              <a:t>Services acting through FedRAMP, shall develop and issue, for the Federal Civilian Executive </a:t>
            </a:r>
          </a:p>
          <a:p>
            <a:pPr algn="l">
              <a:spcAft>
                <a:spcPts val="600"/>
              </a:spcAft>
            </a:pPr>
            <a:r>
              <a:rPr lang="en-US" sz="1200" dirty="0"/>
              <a:t>Branch (FCEB), cloud-security technical reference architecture documentation that </a:t>
            </a:r>
          </a:p>
          <a:p>
            <a:pPr algn="l">
              <a:spcAft>
                <a:spcPts val="600"/>
              </a:spcAft>
            </a:pPr>
            <a:r>
              <a:rPr lang="en-US" sz="1200" dirty="0"/>
              <a:t>illustrates recommended approaches to cloud migration and data protection for agency </a:t>
            </a:r>
          </a:p>
          <a:p>
            <a:pPr algn="l">
              <a:spcAft>
                <a:spcPts val="600"/>
              </a:spcAft>
            </a:pPr>
            <a:r>
              <a:rPr lang="en-US" sz="1200" dirty="0"/>
              <a:t>data collection and reporting.</a:t>
            </a:r>
          </a:p>
          <a:p>
            <a:pPr algn="l">
              <a:spcAft>
                <a:spcPts val="600"/>
              </a:spcAft>
            </a:pPr>
            <a:r>
              <a:rPr lang="en-US" sz="1200" dirty="0"/>
              <a:t>…”</a:t>
            </a:r>
          </a:p>
          <a:p>
            <a:pPr algn="l">
              <a:spcAft>
                <a:spcPts val="600"/>
              </a:spcAft>
            </a:pPr>
            <a:endParaRPr lang="en-US" sz="1200" dirty="0"/>
          </a:p>
        </p:txBody>
      </p:sp>
    </p:spTree>
    <p:extLst>
      <p:ext uri="{BB962C8B-B14F-4D97-AF65-F5344CB8AC3E}">
        <p14:creationId xmlns:p14="http://schemas.microsoft.com/office/powerpoint/2010/main" val="77028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C35AB5F-82F0-4401-ACF4-C747DF930F4D}"/>
              </a:ext>
            </a:extLst>
          </p:cNvPr>
          <p:cNvSpPr>
            <a:spLocks noGrp="1"/>
          </p:cNvSpPr>
          <p:nvPr>
            <p:ph sz="quarter" idx="14"/>
          </p:nvPr>
        </p:nvSpPr>
        <p:spPr>
          <a:xfrm>
            <a:off x="608013" y="1143000"/>
            <a:ext cx="10972800" cy="4572000"/>
          </a:xfrm>
        </p:spPr>
        <p:txBody>
          <a:bodyPr/>
          <a:lstStyle/>
          <a:p>
            <a:r>
              <a:rPr lang="en-US" dirty="0"/>
              <a:t>Supply Chain [1]</a:t>
            </a:r>
          </a:p>
          <a:p>
            <a:pPr lvl="2"/>
            <a:r>
              <a:rPr lang="en-US" dirty="0"/>
              <a:t>Attacks up by 42% in Q1 of 2021 – Data compromise only increased by 12%</a:t>
            </a:r>
          </a:p>
          <a:p>
            <a:pPr lvl="2"/>
            <a:r>
              <a:rPr lang="en-US" dirty="0"/>
              <a:t>Q1 SC Attacks: 27 Vendors, 140 Organizations publicly reported as targets, 7.4 M impacted</a:t>
            </a:r>
          </a:p>
          <a:p>
            <a:pPr lvl="2"/>
            <a:r>
              <a:rPr lang="en-US" dirty="0"/>
              <a:t>Number of affected individuals up by 560%</a:t>
            </a:r>
          </a:p>
          <a:p>
            <a:pPr lvl="2"/>
            <a:r>
              <a:rPr lang="en-US" dirty="0"/>
              <a:t>Trend is to compromise multiple organizations through one point of attack</a:t>
            </a:r>
          </a:p>
          <a:p>
            <a:pPr lvl="2"/>
            <a:r>
              <a:rPr lang="en-US" dirty="0"/>
              <a:t>Huge spike in insurance claims due to services outages (MS Exchange Attack 30,000-60,000 Orgs) – Legal, Forensic , Cleanup, Disruption and Fines</a:t>
            </a:r>
          </a:p>
          <a:p>
            <a:r>
              <a:rPr lang="en-US" dirty="0"/>
              <a:t>Increasingly Combined with Data Extortion (ransomware) [2]</a:t>
            </a:r>
          </a:p>
          <a:p>
            <a:pPr lvl="2"/>
            <a:r>
              <a:rPr lang="en-US" dirty="0"/>
              <a:t>228 Industrials and Engineering </a:t>
            </a:r>
          </a:p>
          <a:p>
            <a:pPr lvl="2"/>
            <a:r>
              <a:rPr lang="en-US" dirty="0"/>
              <a:t>225 Manufacturing</a:t>
            </a:r>
          </a:p>
          <a:p>
            <a:pPr lvl="2"/>
            <a:r>
              <a:rPr lang="en-US" dirty="0"/>
              <a:t>145 Technology</a:t>
            </a:r>
          </a:p>
          <a:p>
            <a:pPr lvl="2"/>
            <a:r>
              <a:rPr lang="en-US" dirty="0"/>
              <a:t>142 Retail</a:t>
            </a:r>
          </a:p>
          <a:p>
            <a:pPr lvl="2"/>
            <a:r>
              <a:rPr lang="en-US" dirty="0"/>
              <a:t>95 Healthcare</a:t>
            </a:r>
          </a:p>
          <a:p>
            <a:r>
              <a:rPr lang="en-US" dirty="0"/>
              <a:t>Pressure is on governments to “Do Something”!</a:t>
            </a:r>
          </a:p>
          <a:p>
            <a:r>
              <a:rPr lang="en-US" dirty="0"/>
              <a:t>Enter the EO for Improving National Cybersecurity, NIST, CISA, NSA and the DoD…</a:t>
            </a:r>
          </a:p>
        </p:txBody>
      </p:sp>
      <p:sp>
        <p:nvSpPr>
          <p:cNvPr id="3" name="Title 2">
            <a:extLst>
              <a:ext uri="{FF2B5EF4-FFF2-40B4-BE49-F238E27FC236}">
                <a16:creationId xmlns:a16="http://schemas.microsoft.com/office/drawing/2014/main" id="{69BAA597-2EE6-4AD8-B553-D5AD9CD6A6DD}"/>
              </a:ext>
            </a:extLst>
          </p:cNvPr>
          <p:cNvSpPr>
            <a:spLocks noGrp="1"/>
          </p:cNvSpPr>
          <p:nvPr>
            <p:ph type="title"/>
          </p:nvPr>
        </p:nvSpPr>
        <p:spPr>
          <a:xfrm>
            <a:off x="579809" y="333818"/>
            <a:ext cx="11219784" cy="604139"/>
          </a:xfrm>
        </p:spPr>
        <p:txBody>
          <a:bodyPr wrap="square"/>
          <a:lstStyle/>
          <a:p>
            <a:r>
              <a:rPr lang="en-US" dirty="0"/>
              <a:t>Long Undetected Compromises, a Prelude to Many Ransomware .</a:t>
            </a:r>
          </a:p>
        </p:txBody>
      </p:sp>
      <p:sp>
        <p:nvSpPr>
          <p:cNvPr id="2" name="TextBox 1">
            <a:extLst>
              <a:ext uri="{FF2B5EF4-FFF2-40B4-BE49-F238E27FC236}">
                <a16:creationId xmlns:a16="http://schemas.microsoft.com/office/drawing/2014/main" id="{A8CFC8D5-3018-47FA-9418-E59F3C98BEDF}"/>
              </a:ext>
            </a:extLst>
          </p:cNvPr>
          <p:cNvSpPr txBox="1"/>
          <p:nvPr/>
        </p:nvSpPr>
        <p:spPr>
          <a:xfrm>
            <a:off x="7539135" y="6222112"/>
            <a:ext cx="3946593" cy="446276"/>
          </a:xfrm>
          <a:prstGeom prst="rect">
            <a:avLst/>
          </a:prstGeom>
        </p:spPr>
        <p:txBody>
          <a:bodyPr wrap="none" lIns="0" tIns="0" rIns="0" bIns="0" rtlCol="0">
            <a:spAutoFit/>
          </a:bodyPr>
          <a:lstStyle/>
          <a:p>
            <a:pPr algn="l">
              <a:spcAft>
                <a:spcPts val="600"/>
              </a:spcAft>
            </a:pPr>
            <a:r>
              <a:rPr lang="en-US" sz="1200" dirty="0"/>
              <a:t>Sources	(1) </a:t>
            </a:r>
            <a:r>
              <a:rPr lang="en-US" sz="1200" dirty="0" err="1"/>
              <a:t>Crowdstrike</a:t>
            </a:r>
            <a:r>
              <a:rPr lang="en-US" sz="1200" dirty="0"/>
              <a:t> 2021 Global Threat Report</a:t>
            </a:r>
          </a:p>
          <a:p>
            <a:pPr algn="l">
              <a:spcAft>
                <a:spcPts val="600"/>
              </a:spcAft>
            </a:pPr>
            <a:r>
              <a:rPr lang="en-US" sz="1200" dirty="0"/>
              <a:t>	(2) Identity Theft Resource Center 2021</a:t>
            </a:r>
          </a:p>
        </p:txBody>
      </p:sp>
    </p:spTree>
    <p:extLst>
      <p:ext uri="{BB962C8B-B14F-4D97-AF65-F5344CB8AC3E}">
        <p14:creationId xmlns:p14="http://schemas.microsoft.com/office/powerpoint/2010/main" val="189812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E2048DE-9CC7-4CCB-85B8-1C07B3400342}"/>
              </a:ext>
            </a:extLst>
          </p:cNvPr>
          <p:cNvSpPr>
            <a:spLocks noGrp="1"/>
          </p:cNvSpPr>
          <p:nvPr>
            <p:ph sz="quarter" idx="14"/>
          </p:nvPr>
        </p:nvSpPr>
        <p:spPr>
          <a:xfrm>
            <a:off x="225480" y="1371537"/>
            <a:ext cx="5774366" cy="4572000"/>
          </a:xfrm>
        </p:spPr>
        <p:txBody>
          <a:bodyPr/>
          <a:lstStyle/>
          <a:p>
            <a:pPr>
              <a:buNone/>
            </a:pPr>
            <a:r>
              <a:rPr lang="en-US" sz="1600" dirty="0"/>
              <a:t>Zero Trust – driving out implicit trust and reducing policy misconfiguration</a:t>
            </a:r>
          </a:p>
          <a:p>
            <a:pPr marL="800100" lvl="1" indent="-342900">
              <a:buFont typeface="Wingdings" panose="05000000000000000000" pitchFamily="2" charset="2"/>
              <a:buChar char="§"/>
            </a:pPr>
            <a:r>
              <a:rPr lang="en-US" sz="1400" dirty="0">
                <a:highlight>
                  <a:srgbClr val="FFFF00"/>
                </a:highlight>
              </a:rPr>
              <a:t>Assume compromise of … endpoint, host, supply chain, app, account, integrity -&gt; continuous independent verification on granular isolation</a:t>
            </a:r>
          </a:p>
          <a:p>
            <a:pPr marL="800100" lvl="1" indent="-342900">
              <a:buFont typeface="Wingdings" panose="05000000000000000000" pitchFamily="2" charset="2"/>
              <a:buChar char="§"/>
            </a:pPr>
            <a:r>
              <a:rPr lang="en-US" sz="1400" dirty="0">
                <a:highlight>
                  <a:srgbClr val="FFFF00"/>
                </a:highlight>
              </a:rPr>
              <a:t>Establish the identity all subjects and continuously verify</a:t>
            </a:r>
          </a:p>
          <a:p>
            <a:pPr marL="800100" lvl="1" indent="-342900">
              <a:buFont typeface="Wingdings" panose="05000000000000000000" pitchFamily="2" charset="2"/>
              <a:buChar char="§"/>
            </a:pPr>
            <a:r>
              <a:rPr lang="en-US" sz="1400" dirty="0">
                <a:highlight>
                  <a:srgbClr val="FFFF00"/>
                </a:highlight>
              </a:rPr>
              <a:t>Assure confidentiality, Integrity, Availability  of all objects and continuously verify</a:t>
            </a:r>
          </a:p>
          <a:p>
            <a:pPr marL="800100" lvl="1" indent="-342900">
              <a:buFont typeface="Wingdings" panose="05000000000000000000" pitchFamily="2" charset="2"/>
              <a:buChar char="§"/>
            </a:pPr>
            <a:r>
              <a:rPr lang="en-US" sz="1400" dirty="0">
                <a:highlight>
                  <a:srgbClr val="FFFF00"/>
                </a:highlight>
              </a:rPr>
              <a:t>Classify all interactions according to business risk</a:t>
            </a:r>
          </a:p>
          <a:p>
            <a:pPr marL="800100" lvl="1" indent="-342900">
              <a:buFont typeface="Wingdings" panose="05000000000000000000" pitchFamily="2" charset="2"/>
              <a:buChar char="§"/>
            </a:pPr>
            <a:r>
              <a:rPr lang="en-US" sz="1400" dirty="0"/>
              <a:t>ZT Reference Architectures Enable </a:t>
            </a:r>
          </a:p>
          <a:p>
            <a:pPr marL="1087438" lvl="2" indent="-342900">
              <a:buFont typeface="Wingdings" panose="05000000000000000000" pitchFamily="2" charset="2"/>
              <a:buChar char="§"/>
            </a:pPr>
            <a:r>
              <a:rPr lang="en-US" sz="1200" dirty="0"/>
              <a:t>logical colocation of intentional and observational controls</a:t>
            </a:r>
          </a:p>
          <a:p>
            <a:pPr marL="1087438" lvl="2" indent="-342900">
              <a:buFont typeface="Wingdings" panose="05000000000000000000" pitchFamily="2" charset="2"/>
              <a:buChar char="§"/>
            </a:pPr>
            <a:r>
              <a:rPr lang="en-US" sz="1200" dirty="0"/>
              <a:t>On boundaries logically close to subject to be protected and subjects to be controlled</a:t>
            </a:r>
          </a:p>
          <a:p>
            <a:pPr marL="1087438" lvl="2" indent="-342900">
              <a:buFont typeface="Wingdings" panose="05000000000000000000" pitchFamily="2" charset="2"/>
              <a:buChar char="§"/>
            </a:pPr>
            <a:r>
              <a:rPr lang="en-US" sz="850" dirty="0">
                <a:hlinkClick r:id="rId2"/>
              </a:rPr>
              <a:t>https://nvlpubs.nist.gov/nistpubs/SpecialPublications/NIST.SP.800-207.pdf</a:t>
            </a:r>
            <a:endParaRPr lang="en-US" sz="850" dirty="0"/>
          </a:p>
          <a:p>
            <a:pPr marL="1087438" lvl="2" indent="-342900">
              <a:buFont typeface="Wingdings" panose="05000000000000000000" pitchFamily="2" charset="2"/>
              <a:buChar char="§"/>
            </a:pPr>
            <a:r>
              <a:rPr lang="en-US" sz="850" dirty="0">
                <a:hlinkClick r:id="rId3"/>
              </a:rPr>
              <a:t>https://www.nccoe.nist.gov/sites/default/files/library/project-descriptions/zta-project-description-final.pdf</a:t>
            </a:r>
            <a:endParaRPr lang="en-US" sz="850" dirty="0"/>
          </a:p>
          <a:p>
            <a:pPr lvl="2"/>
            <a:r>
              <a:rPr lang="en-US" sz="1200" dirty="0"/>
              <a:t>ZT Multi-Cloud: </a:t>
            </a:r>
            <a:r>
              <a:rPr lang="en-US" sz="800" dirty="0">
                <a:hlinkClick r:id="rId4"/>
              </a:rPr>
              <a:t>https://www.nist.gov/news-events/events/2021/01/devsecops-and-zero-trust-architecture-zta-multi-cloud-environments</a:t>
            </a:r>
            <a:endParaRPr lang="en-US" dirty="0"/>
          </a:p>
          <a:p>
            <a:pPr lvl="2"/>
            <a:endParaRPr lang="en-US" sz="1200" dirty="0"/>
          </a:p>
          <a:p>
            <a:pPr lvl="2"/>
            <a:endParaRPr lang="en-US" sz="1200" dirty="0"/>
          </a:p>
          <a:p>
            <a:pPr lvl="2"/>
            <a:r>
              <a:rPr lang="en-US" sz="1200" dirty="0"/>
              <a:t>ZT Service Mesh: </a:t>
            </a:r>
            <a:r>
              <a:rPr lang="en-US" sz="900" dirty="0">
                <a:hlinkClick r:id="rId5"/>
              </a:rPr>
              <a:t>https://csrc.nist.gov/publications/detail/sp/800-204b/draft</a:t>
            </a:r>
            <a:endParaRPr lang="en-US" sz="900" dirty="0"/>
          </a:p>
          <a:p>
            <a:pPr lvl="1"/>
            <a:endParaRPr lang="en-US" sz="1400" dirty="0"/>
          </a:p>
          <a:p>
            <a:pPr lvl="1"/>
            <a:endParaRPr lang="en-US" sz="800" dirty="0"/>
          </a:p>
          <a:p>
            <a:endParaRPr lang="en-US" sz="1600" dirty="0"/>
          </a:p>
        </p:txBody>
      </p:sp>
      <p:sp>
        <p:nvSpPr>
          <p:cNvPr id="2" name="Text Placeholder 1">
            <a:extLst>
              <a:ext uri="{FF2B5EF4-FFF2-40B4-BE49-F238E27FC236}">
                <a16:creationId xmlns:a16="http://schemas.microsoft.com/office/drawing/2014/main" id="{435A4539-C666-45F2-840E-0A5A95F43793}"/>
              </a:ext>
            </a:extLst>
          </p:cNvPr>
          <p:cNvSpPr>
            <a:spLocks noGrp="1"/>
          </p:cNvSpPr>
          <p:nvPr>
            <p:ph type="subTitle" idx="10"/>
          </p:nvPr>
        </p:nvSpPr>
        <p:spPr/>
        <p:txBody>
          <a:bodyPr/>
          <a:lstStyle/>
          <a:p>
            <a:pPr>
              <a:buNone/>
            </a:pPr>
            <a:r>
              <a:rPr lang="en-US" dirty="0"/>
              <a:t>Implementing Zero Trust</a:t>
            </a:r>
          </a:p>
        </p:txBody>
      </p:sp>
      <p:sp>
        <p:nvSpPr>
          <p:cNvPr id="3" name="Title 2">
            <a:extLst>
              <a:ext uri="{FF2B5EF4-FFF2-40B4-BE49-F238E27FC236}">
                <a16:creationId xmlns:a16="http://schemas.microsoft.com/office/drawing/2014/main" id="{621B9671-8722-459C-9819-DAD1C40A3CCE}"/>
              </a:ext>
            </a:extLst>
          </p:cNvPr>
          <p:cNvSpPr>
            <a:spLocks noGrp="1"/>
          </p:cNvSpPr>
          <p:nvPr>
            <p:ph type="title"/>
          </p:nvPr>
        </p:nvSpPr>
        <p:spPr/>
        <p:txBody>
          <a:bodyPr/>
          <a:lstStyle/>
          <a:p>
            <a:r>
              <a:rPr lang="en-US" dirty="0"/>
              <a:t>Zero Trust Extension </a:t>
            </a:r>
          </a:p>
        </p:txBody>
      </p:sp>
      <p:pic>
        <p:nvPicPr>
          <p:cNvPr id="8" name="Picture 7">
            <a:extLst>
              <a:ext uri="{FF2B5EF4-FFF2-40B4-BE49-F238E27FC236}">
                <a16:creationId xmlns:a16="http://schemas.microsoft.com/office/drawing/2014/main" id="{83B27818-AE20-463E-878D-01BD9093D294}"/>
              </a:ext>
            </a:extLst>
          </p:cNvPr>
          <p:cNvPicPr>
            <a:picLocks noChangeAspect="1"/>
          </p:cNvPicPr>
          <p:nvPr/>
        </p:nvPicPr>
        <p:blipFill>
          <a:blip r:embed="rId6"/>
          <a:stretch>
            <a:fillRect/>
          </a:stretch>
        </p:blipFill>
        <p:spPr>
          <a:xfrm>
            <a:off x="5999845" y="3657537"/>
            <a:ext cx="5596114" cy="296240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0263ECCD-2B16-4256-9A50-31C3049F5C43}"/>
              </a:ext>
            </a:extLst>
          </p:cNvPr>
          <p:cNvPicPr>
            <a:picLocks noChangeAspect="1"/>
          </p:cNvPicPr>
          <p:nvPr/>
        </p:nvPicPr>
        <p:blipFill>
          <a:blip r:embed="rId7"/>
          <a:stretch>
            <a:fillRect/>
          </a:stretch>
        </p:blipFill>
        <p:spPr>
          <a:xfrm>
            <a:off x="7362158" y="126365"/>
            <a:ext cx="4233801" cy="3424885"/>
          </a:xfrm>
          <a:prstGeom prst="rect">
            <a:avLst/>
          </a:prstGeom>
          <a:ln>
            <a:noFill/>
          </a:ln>
          <a:effectLst>
            <a:outerShdw blurRad="292100" dist="139700" dir="2700000" algn="tl" rotWithShape="0">
              <a:srgbClr val="333333">
                <a:alpha val="65000"/>
              </a:srgbClr>
            </a:outerShdw>
          </a:effectLst>
        </p:spPr>
      </p:pic>
      <p:sp>
        <p:nvSpPr>
          <p:cNvPr id="14" name="Arrow: Circular 13">
            <a:extLst>
              <a:ext uri="{FF2B5EF4-FFF2-40B4-BE49-F238E27FC236}">
                <a16:creationId xmlns:a16="http://schemas.microsoft.com/office/drawing/2014/main" id="{DF6CE038-A6A0-44CA-8F95-619758786264}"/>
              </a:ext>
            </a:extLst>
          </p:cNvPr>
          <p:cNvSpPr/>
          <p:nvPr/>
        </p:nvSpPr>
        <p:spPr>
          <a:xfrm flipH="1">
            <a:off x="6400800" y="2866320"/>
            <a:ext cx="1360170" cy="1369860"/>
          </a:xfrm>
          <a:prstGeom prst="circularArrow">
            <a:avLst>
              <a:gd name="adj1" fmla="val 12500"/>
              <a:gd name="adj2" fmla="val 1063979"/>
              <a:gd name="adj3" fmla="val 20457681"/>
              <a:gd name="adj4" fmla="val 15796476"/>
              <a:gd name="adj5" fmla="val 12500"/>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Rectangle 6">
            <a:extLst>
              <a:ext uri="{FF2B5EF4-FFF2-40B4-BE49-F238E27FC236}">
                <a16:creationId xmlns:a16="http://schemas.microsoft.com/office/drawing/2014/main" id="{688A433C-6526-4BED-BACC-47965667DAE8}"/>
              </a:ext>
            </a:extLst>
          </p:cNvPr>
          <p:cNvSpPr/>
          <p:nvPr/>
        </p:nvSpPr>
        <p:spPr>
          <a:xfrm>
            <a:off x="7541491" y="5417126"/>
            <a:ext cx="1080654" cy="161637"/>
          </a:xfrm>
          <a:prstGeom prst="rect">
            <a:avLst/>
          </a:prstGeom>
          <a:solidFill>
            <a:srgbClr val="FFFF00">
              <a:alpha val="36000"/>
            </a:srgbClr>
          </a:solidFill>
          <a:ln w="31750">
            <a:solidFill>
              <a:srgbClr val="FFFF00"/>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 name="Rectangle 10">
            <a:extLst>
              <a:ext uri="{FF2B5EF4-FFF2-40B4-BE49-F238E27FC236}">
                <a16:creationId xmlns:a16="http://schemas.microsoft.com/office/drawing/2014/main" id="{70850520-BFCA-404A-82A7-2390746790E9}"/>
              </a:ext>
            </a:extLst>
          </p:cNvPr>
          <p:cNvSpPr/>
          <p:nvPr/>
        </p:nvSpPr>
        <p:spPr>
          <a:xfrm>
            <a:off x="6268404" y="5651990"/>
            <a:ext cx="2546173" cy="161637"/>
          </a:xfrm>
          <a:prstGeom prst="rect">
            <a:avLst/>
          </a:prstGeom>
          <a:solidFill>
            <a:srgbClr val="FFFF00">
              <a:alpha val="36000"/>
            </a:srgbClr>
          </a:solidFill>
          <a:ln w="31750">
            <a:solidFill>
              <a:srgbClr val="FFFF00"/>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Rectangle 11">
            <a:extLst>
              <a:ext uri="{FF2B5EF4-FFF2-40B4-BE49-F238E27FC236}">
                <a16:creationId xmlns:a16="http://schemas.microsoft.com/office/drawing/2014/main" id="{650F9FC6-C866-4530-B645-602A607FE515}"/>
              </a:ext>
            </a:extLst>
          </p:cNvPr>
          <p:cNvSpPr/>
          <p:nvPr/>
        </p:nvSpPr>
        <p:spPr>
          <a:xfrm>
            <a:off x="7451602" y="2433719"/>
            <a:ext cx="3964263" cy="506506"/>
          </a:xfrm>
          <a:prstGeom prst="rect">
            <a:avLst/>
          </a:prstGeom>
          <a:solidFill>
            <a:srgbClr val="FFFF00">
              <a:alpha val="36000"/>
            </a:srgbClr>
          </a:solidFill>
          <a:ln w="31750">
            <a:solidFill>
              <a:srgbClr val="FFFF00"/>
            </a:solid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5" name="Cloud 4">
            <a:extLst>
              <a:ext uri="{FF2B5EF4-FFF2-40B4-BE49-F238E27FC236}">
                <a16:creationId xmlns:a16="http://schemas.microsoft.com/office/drawing/2014/main" id="{30CD832A-49DC-43AC-A077-6E97F247F47E}"/>
              </a:ext>
            </a:extLst>
          </p:cNvPr>
          <p:cNvSpPr/>
          <p:nvPr/>
        </p:nvSpPr>
        <p:spPr>
          <a:xfrm>
            <a:off x="2228815" y="5189233"/>
            <a:ext cx="508910" cy="301896"/>
          </a:xfrm>
          <a:prstGeom prst="cloud">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 name="Cloud 12">
            <a:extLst>
              <a:ext uri="{FF2B5EF4-FFF2-40B4-BE49-F238E27FC236}">
                <a16:creationId xmlns:a16="http://schemas.microsoft.com/office/drawing/2014/main" id="{28489B33-A8EA-47D8-8665-2D6034BA9428}"/>
              </a:ext>
            </a:extLst>
          </p:cNvPr>
          <p:cNvSpPr/>
          <p:nvPr/>
        </p:nvSpPr>
        <p:spPr>
          <a:xfrm>
            <a:off x="885131" y="5196048"/>
            <a:ext cx="508910" cy="301896"/>
          </a:xfrm>
          <a:prstGeom prst="cloud">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Cloud 14">
            <a:extLst>
              <a:ext uri="{FF2B5EF4-FFF2-40B4-BE49-F238E27FC236}">
                <a16:creationId xmlns:a16="http://schemas.microsoft.com/office/drawing/2014/main" id="{3104AB0B-5004-4055-A25E-65C5A955BFEC}"/>
              </a:ext>
            </a:extLst>
          </p:cNvPr>
          <p:cNvSpPr/>
          <p:nvPr/>
        </p:nvSpPr>
        <p:spPr>
          <a:xfrm>
            <a:off x="1547660" y="5350094"/>
            <a:ext cx="508910" cy="301896"/>
          </a:xfrm>
          <a:prstGeom prst="cloud">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223934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DC7F29F-4974-4B71-B574-DBE0CBADDCA8}"/>
              </a:ext>
            </a:extLst>
          </p:cNvPr>
          <p:cNvSpPr>
            <a:spLocks noGrp="1"/>
          </p:cNvSpPr>
          <p:nvPr>
            <p:ph sz="quarter" idx="14"/>
          </p:nvPr>
        </p:nvSpPr>
        <p:spPr>
          <a:xfrm>
            <a:off x="616505" y="1352436"/>
            <a:ext cx="10972800" cy="4819765"/>
          </a:xfrm>
        </p:spPr>
        <p:txBody>
          <a:bodyPr/>
          <a:lstStyle/>
          <a:p>
            <a:pPr marL="0" marR="0" lvl="0" indent="0" algn="l" defTabSz="914400" rtl="0" eaLnBrk="1" fontAlgn="auto" latinLnBrk="0" hangingPunct="1">
              <a:lnSpc>
                <a:spcPct val="100000"/>
              </a:lnSpc>
              <a:spcBef>
                <a:spcPts val="1800"/>
              </a:spcBef>
              <a:spcAft>
                <a:spcPts val="0"/>
              </a:spcAft>
              <a:buClr>
                <a:srgbClr val="1A428A"/>
              </a:buClr>
              <a:buSzPct val="90000"/>
              <a:buFont typeface="Open Sans" panose="020B0606030504020204" pitchFamily="34" charset="0"/>
              <a:buChar char="​"/>
              <a:tabLst/>
              <a:defRPr/>
            </a:pPr>
            <a:r>
              <a:rPr kumimoji="0" lang="en-US" sz="2000" b="0" i="0" u="none" strike="noStrike" kern="1200" cap="none" spc="0" normalizeH="0" baseline="0" noProof="0" dirty="0">
                <a:ln>
                  <a:noFill/>
                </a:ln>
                <a:solidFill>
                  <a:srgbClr val="78BE20"/>
                </a:solidFill>
                <a:effectLst/>
                <a:uLnTx/>
                <a:uFillTx/>
                <a:latin typeface="Metropolis"/>
                <a:ea typeface="+mn-ea"/>
                <a:cs typeface="+mn-cs"/>
              </a:rPr>
              <a:t>What is Zero Trust and how does it work (to address supply chain security, ransomware and complexity)?</a:t>
            </a:r>
          </a:p>
          <a:p>
            <a:pPr marL="0" marR="0" lvl="0" indent="0" algn="l" defTabSz="914400" rtl="0" eaLnBrk="1" fontAlgn="auto" latinLnBrk="0" hangingPunct="1">
              <a:lnSpc>
                <a:spcPct val="100000"/>
              </a:lnSpc>
              <a:spcBef>
                <a:spcPts val="1800"/>
              </a:spcBef>
              <a:spcAft>
                <a:spcPts val="0"/>
              </a:spcAft>
              <a:buClr>
                <a:srgbClr val="1A428A"/>
              </a:buClr>
              <a:buSzPct val="90000"/>
              <a:buFont typeface="Open Sans" panose="020B0606030504020204" pitchFamily="34" charset="0"/>
              <a:buChar char="​"/>
              <a:tabLst/>
              <a:defRPr/>
            </a:pPr>
            <a:r>
              <a:rPr kumimoji="0" lang="en-US" sz="2000" b="0" i="0" u="none" strike="noStrike" kern="1200" cap="none" spc="0" normalizeH="0" baseline="0" noProof="0" dirty="0">
                <a:ln>
                  <a:noFill/>
                </a:ln>
                <a:solidFill>
                  <a:srgbClr val="78BE20"/>
                </a:solidFill>
                <a:effectLst/>
                <a:uLnTx/>
                <a:uFillTx/>
                <a:latin typeface="Metropolis"/>
                <a:ea typeface="+mn-ea"/>
                <a:cs typeface="+mn-cs"/>
              </a:rPr>
              <a:t>Where are the standards now?</a:t>
            </a:r>
          </a:p>
          <a:p>
            <a:pPr marL="342900" marR="0" lvl="2" indent="0" algn="l" defTabSz="914400" rtl="0" eaLnBrk="1" fontAlgn="auto" latinLnBrk="0" hangingPunct="1">
              <a:lnSpc>
                <a:spcPct val="100000"/>
              </a:lnSpc>
              <a:spcBef>
                <a:spcPts val="300"/>
              </a:spcBef>
              <a:spcAft>
                <a:spcPts val="0"/>
              </a:spcAft>
              <a:buClr>
                <a:srgbClr val="3F3F3F"/>
              </a:buClr>
              <a:buSzPct val="90000"/>
              <a:buFont typeface="Open Sans" panose="020B0606030504020204" pitchFamily="34" charset="0"/>
              <a:buNone/>
              <a:tabLst/>
              <a:defRPr/>
            </a:pPr>
            <a:r>
              <a:rPr kumimoji="0" lang="en-US" sz="1800" b="0" i="0" u="none" strike="noStrike" kern="1200" cap="none" spc="0" normalizeH="0" baseline="0" noProof="0" dirty="0">
                <a:ln>
                  <a:noFill/>
                </a:ln>
                <a:solidFill>
                  <a:srgbClr val="3F3F3F"/>
                </a:solidFill>
                <a:effectLst/>
                <a:uLnTx/>
                <a:uFillTx/>
                <a:latin typeface="Metropolis"/>
                <a:ea typeface="+mn-ea"/>
                <a:cs typeface="+mn-cs"/>
              </a:rPr>
              <a:t>NIST ZT Reference Architecture</a:t>
            </a:r>
          </a:p>
          <a:p>
            <a:pPr marL="342900" marR="0" lvl="2" indent="0" algn="l" defTabSz="914400" rtl="0" eaLnBrk="1" fontAlgn="auto" latinLnBrk="0" hangingPunct="1">
              <a:lnSpc>
                <a:spcPct val="100000"/>
              </a:lnSpc>
              <a:spcBef>
                <a:spcPts val="300"/>
              </a:spcBef>
              <a:spcAft>
                <a:spcPts val="0"/>
              </a:spcAft>
              <a:buClr>
                <a:srgbClr val="3F3F3F"/>
              </a:buClr>
              <a:buSzPct val="90000"/>
              <a:buFont typeface="Open Sans" panose="020B0606030504020204" pitchFamily="34" charset="0"/>
              <a:buNone/>
              <a:tabLst/>
              <a:defRPr/>
            </a:pPr>
            <a:r>
              <a:rPr kumimoji="0" lang="en-US" sz="1800" b="0" i="0" u="none" strike="noStrike" kern="1200" cap="none" spc="0" normalizeH="0" baseline="0" noProof="0" dirty="0">
                <a:ln>
                  <a:noFill/>
                </a:ln>
                <a:solidFill>
                  <a:srgbClr val="3F3F3F"/>
                </a:solidFill>
                <a:effectLst/>
                <a:uLnTx/>
                <a:uFillTx/>
                <a:latin typeface="Metropolis"/>
                <a:ea typeface="+mn-ea"/>
                <a:cs typeface="+mn-cs"/>
              </a:rPr>
              <a:t>DoD ZT Reference Architecture</a:t>
            </a:r>
          </a:p>
          <a:p>
            <a:pPr marL="342900" marR="0" lvl="2" indent="0" algn="l" defTabSz="914400" rtl="0" eaLnBrk="1" fontAlgn="auto" latinLnBrk="0" hangingPunct="1">
              <a:lnSpc>
                <a:spcPct val="100000"/>
              </a:lnSpc>
              <a:spcBef>
                <a:spcPts val="300"/>
              </a:spcBef>
              <a:spcAft>
                <a:spcPts val="0"/>
              </a:spcAft>
              <a:buClr>
                <a:srgbClr val="3F3F3F"/>
              </a:buClr>
              <a:buSzPct val="90000"/>
              <a:buFont typeface="Open Sans" panose="020B0606030504020204" pitchFamily="34" charset="0"/>
              <a:buNone/>
              <a:tabLst/>
              <a:defRPr/>
            </a:pPr>
            <a:r>
              <a:rPr kumimoji="0" lang="en-US" sz="1800" b="0" i="0" u="none" strike="noStrike" kern="1200" cap="none" spc="0" normalizeH="0" baseline="0" noProof="0" dirty="0">
                <a:ln>
                  <a:noFill/>
                </a:ln>
                <a:solidFill>
                  <a:srgbClr val="3F3F3F"/>
                </a:solidFill>
                <a:effectLst/>
                <a:uLnTx/>
                <a:uFillTx/>
                <a:latin typeface="Metropolis"/>
                <a:ea typeface="+mn-ea"/>
                <a:cs typeface="+mn-cs"/>
              </a:rPr>
              <a:t>NIST Guidance on ZT for Microservices and Service Mesh</a:t>
            </a:r>
          </a:p>
          <a:p>
            <a:pPr marL="342900" marR="0" lvl="2" indent="0" algn="l" defTabSz="914400" rtl="0" eaLnBrk="1" fontAlgn="auto" latinLnBrk="0" hangingPunct="1">
              <a:lnSpc>
                <a:spcPct val="100000"/>
              </a:lnSpc>
              <a:spcBef>
                <a:spcPts val="300"/>
              </a:spcBef>
              <a:spcAft>
                <a:spcPts val="0"/>
              </a:spcAft>
              <a:buClr>
                <a:srgbClr val="3F3F3F"/>
              </a:buClr>
              <a:buSzPct val="90000"/>
              <a:buFont typeface="Open Sans" panose="020B0606030504020204" pitchFamily="34" charset="0"/>
              <a:buNone/>
              <a:tabLst/>
              <a:defRPr/>
            </a:pPr>
            <a:r>
              <a:rPr kumimoji="0" lang="en-US" sz="1800" b="0" i="0" u="none" strike="noStrike" kern="1200" cap="none" spc="0" normalizeH="0" baseline="0" noProof="0" dirty="0" err="1">
                <a:ln>
                  <a:noFill/>
                </a:ln>
                <a:solidFill>
                  <a:srgbClr val="3F3F3F"/>
                </a:solidFill>
                <a:effectLst/>
                <a:uLnTx/>
                <a:uFillTx/>
                <a:latin typeface="Metropolis"/>
                <a:ea typeface="+mn-ea"/>
                <a:cs typeface="+mn-cs"/>
              </a:rPr>
              <a:t>NCCoE</a:t>
            </a:r>
            <a:r>
              <a:rPr kumimoji="0" lang="en-US" sz="1800" b="0" i="0" u="none" strike="noStrike" kern="1200" cap="none" spc="0" normalizeH="0" baseline="0" noProof="0" dirty="0">
                <a:ln>
                  <a:noFill/>
                </a:ln>
                <a:solidFill>
                  <a:srgbClr val="3F3F3F"/>
                </a:solidFill>
                <a:effectLst/>
                <a:uLnTx/>
                <a:uFillTx/>
                <a:latin typeface="Metropolis"/>
                <a:ea typeface="+mn-ea"/>
                <a:cs typeface="+mn-cs"/>
              </a:rPr>
              <a:t> Collaboration on ZT</a:t>
            </a:r>
          </a:p>
          <a:p>
            <a:pPr marL="0" marR="0" lvl="1" indent="0" algn="l" defTabSz="914400" rtl="0" eaLnBrk="1" fontAlgn="auto" latinLnBrk="0" hangingPunct="1">
              <a:lnSpc>
                <a:spcPct val="100000"/>
              </a:lnSpc>
              <a:spcBef>
                <a:spcPts val="600"/>
              </a:spcBef>
              <a:spcAft>
                <a:spcPts val="0"/>
              </a:spcAft>
              <a:buClr>
                <a:srgbClr val="3F3F3F"/>
              </a:buClr>
              <a:buSzPct val="90000"/>
              <a:buFont typeface="Open Sans" panose="020B0606030504020204" pitchFamily="34" charset="0"/>
              <a:buChar char="​"/>
              <a:tabLst/>
              <a:defRPr/>
            </a:pPr>
            <a:r>
              <a:rPr kumimoji="0" lang="en-US" sz="1800" b="0" i="0" u="none" strike="noStrike" kern="1200" cap="none" spc="0" normalizeH="0" baseline="0" noProof="0" dirty="0">
                <a:ln>
                  <a:noFill/>
                </a:ln>
                <a:solidFill>
                  <a:srgbClr val="78BE20"/>
                </a:solidFill>
                <a:effectLst/>
                <a:uLnTx/>
                <a:uFillTx/>
                <a:latin typeface="Metropolis"/>
                <a:ea typeface="+mn-ea"/>
                <a:cs typeface="+mn-cs"/>
              </a:rPr>
              <a:t>The ZT Timeline</a:t>
            </a:r>
          </a:p>
          <a:p>
            <a:pPr marL="0" marR="0" lvl="1" indent="0" algn="l" defTabSz="914400" rtl="0" eaLnBrk="1" fontAlgn="auto" latinLnBrk="0" hangingPunct="1">
              <a:lnSpc>
                <a:spcPct val="100000"/>
              </a:lnSpc>
              <a:spcBef>
                <a:spcPts val="600"/>
              </a:spcBef>
              <a:spcAft>
                <a:spcPts val="0"/>
              </a:spcAft>
              <a:buClr>
                <a:srgbClr val="3F3F3F"/>
              </a:buClr>
              <a:buSzPct val="90000"/>
              <a:buFont typeface="Open Sans" panose="020B0606030504020204" pitchFamily="34" charset="0"/>
              <a:buChar char="​"/>
              <a:tabLst/>
              <a:defRPr/>
            </a:pPr>
            <a:r>
              <a:rPr kumimoji="0" lang="en-US" sz="1800" b="0" i="0" u="none" strike="noStrike" kern="1200" cap="none" spc="0" normalizeH="0" baseline="0" noProof="0" dirty="0">
                <a:ln>
                  <a:noFill/>
                </a:ln>
                <a:solidFill>
                  <a:srgbClr val="78BE20"/>
                </a:solidFill>
                <a:effectLst/>
                <a:uLnTx/>
                <a:uFillTx/>
                <a:latin typeface="Metropolis"/>
                <a:ea typeface="+mn-ea"/>
                <a:cs typeface="+mn-cs"/>
              </a:rPr>
              <a:t>Guidance</a:t>
            </a:r>
          </a:p>
          <a:p>
            <a:pPr marL="342900" marR="0" lvl="2" indent="0" algn="l" defTabSz="914400" rtl="0" eaLnBrk="1" fontAlgn="auto" latinLnBrk="0" hangingPunct="1">
              <a:lnSpc>
                <a:spcPct val="100000"/>
              </a:lnSpc>
              <a:spcBef>
                <a:spcPts val="300"/>
              </a:spcBef>
              <a:spcAft>
                <a:spcPts val="0"/>
              </a:spcAft>
              <a:buClr>
                <a:srgbClr val="3F3F3F"/>
              </a:buClr>
              <a:buSzPct val="90000"/>
              <a:buFont typeface="Open Sans" panose="020B0606030504020204" pitchFamily="34" charset="0"/>
              <a:buNone/>
              <a:tabLst/>
              <a:defRPr/>
            </a:pPr>
            <a:r>
              <a:rPr kumimoji="0" lang="en-US" sz="1800" b="0" i="0" u="none" strike="noStrike" kern="1200" cap="none" spc="0" normalizeH="0" baseline="0" noProof="0" dirty="0">
                <a:ln>
                  <a:noFill/>
                </a:ln>
                <a:solidFill>
                  <a:srgbClr val="3F3F3F"/>
                </a:solidFill>
                <a:effectLst/>
                <a:uLnTx/>
                <a:uFillTx/>
                <a:latin typeface="Metropolis"/>
                <a:ea typeface="+mn-ea"/>
                <a:cs typeface="+mn-cs"/>
              </a:rPr>
              <a:t>NIST </a:t>
            </a:r>
            <a:r>
              <a:rPr kumimoji="0" lang="en-US" sz="1800" b="0" i="0" u="none" strike="noStrike" kern="1200" cap="none" spc="0" normalizeH="0" baseline="0" noProof="0" dirty="0" err="1">
                <a:ln>
                  <a:noFill/>
                </a:ln>
                <a:solidFill>
                  <a:srgbClr val="3F3F3F"/>
                </a:solidFill>
                <a:effectLst/>
                <a:uLnTx/>
                <a:uFillTx/>
                <a:latin typeface="Metropolis"/>
                <a:ea typeface="+mn-ea"/>
                <a:cs typeface="+mn-cs"/>
              </a:rPr>
              <a:t>NCCoE</a:t>
            </a:r>
            <a:r>
              <a:rPr kumimoji="0" lang="en-US" sz="1800" b="0" i="0" u="none" strike="noStrike" kern="1200" cap="none" spc="0" normalizeH="0" baseline="0" noProof="0" dirty="0">
                <a:ln>
                  <a:noFill/>
                </a:ln>
                <a:solidFill>
                  <a:srgbClr val="3F3F3F"/>
                </a:solidFill>
                <a:effectLst/>
                <a:uLnTx/>
                <a:uFillTx/>
                <a:latin typeface="Metropolis"/>
                <a:ea typeface="+mn-ea"/>
                <a:cs typeface="+mn-cs"/>
              </a:rPr>
              <a:t> Audit Guidance</a:t>
            </a:r>
          </a:p>
          <a:p>
            <a:pPr marL="342900" marR="0" lvl="2" indent="0" algn="l" defTabSz="914400" rtl="0" eaLnBrk="1" fontAlgn="auto" latinLnBrk="0" hangingPunct="1">
              <a:lnSpc>
                <a:spcPct val="100000"/>
              </a:lnSpc>
              <a:spcBef>
                <a:spcPts val="300"/>
              </a:spcBef>
              <a:spcAft>
                <a:spcPts val="0"/>
              </a:spcAft>
              <a:buClr>
                <a:srgbClr val="3F3F3F"/>
              </a:buClr>
              <a:buSzPct val="90000"/>
              <a:buFont typeface="Open Sans" panose="020B0606030504020204" pitchFamily="34" charset="0"/>
              <a:buNone/>
              <a:tabLst/>
              <a:defRPr/>
            </a:pPr>
            <a:r>
              <a:rPr kumimoji="0" lang="en-US" sz="1800" b="0" i="0" u="none" strike="noStrike" kern="1200" cap="none" spc="0" normalizeH="0" baseline="0" noProof="0" dirty="0">
                <a:ln>
                  <a:noFill/>
                </a:ln>
                <a:solidFill>
                  <a:srgbClr val="3F3F3F"/>
                </a:solidFill>
                <a:effectLst/>
                <a:uLnTx/>
                <a:uFillTx/>
                <a:latin typeface="Metropolis"/>
                <a:ea typeface="+mn-ea"/>
                <a:cs typeface="+mn-cs"/>
              </a:rPr>
              <a:t>CISA Maturity Model</a:t>
            </a:r>
          </a:p>
          <a:p>
            <a:pPr marL="342900" marR="0" lvl="2" indent="0" algn="l" defTabSz="914400" rtl="0" eaLnBrk="1" fontAlgn="auto" latinLnBrk="0" hangingPunct="1">
              <a:lnSpc>
                <a:spcPct val="100000"/>
              </a:lnSpc>
              <a:spcBef>
                <a:spcPts val="300"/>
              </a:spcBef>
              <a:spcAft>
                <a:spcPts val="0"/>
              </a:spcAft>
              <a:buClr>
                <a:srgbClr val="3F3F3F"/>
              </a:buClr>
              <a:buSzPct val="90000"/>
              <a:buFont typeface="Open Sans" panose="020B0606030504020204" pitchFamily="34" charset="0"/>
              <a:buNone/>
              <a:tabLst/>
              <a:defRPr/>
            </a:pPr>
            <a:r>
              <a:rPr kumimoji="0" lang="en-US" sz="1800" b="0" i="0" u="none" strike="noStrike" kern="1200" cap="none" spc="0" normalizeH="0" baseline="0" noProof="0" dirty="0">
                <a:ln>
                  <a:noFill/>
                </a:ln>
                <a:solidFill>
                  <a:srgbClr val="3F3F3F"/>
                </a:solidFill>
                <a:effectLst/>
                <a:uLnTx/>
                <a:uFillTx/>
                <a:latin typeface="Metropolis"/>
                <a:ea typeface="+mn-ea"/>
                <a:cs typeface="+mn-cs"/>
              </a:rPr>
              <a:t>CISA Cloud security Reference Architecture</a:t>
            </a:r>
          </a:p>
          <a:p>
            <a:pPr marL="342900" marR="0" lvl="2" indent="0" algn="l" defTabSz="914400" rtl="0" eaLnBrk="1" fontAlgn="auto" latinLnBrk="0" hangingPunct="1">
              <a:lnSpc>
                <a:spcPct val="100000"/>
              </a:lnSpc>
              <a:spcBef>
                <a:spcPts val="300"/>
              </a:spcBef>
              <a:spcAft>
                <a:spcPts val="0"/>
              </a:spcAft>
              <a:buClr>
                <a:srgbClr val="3F3F3F"/>
              </a:buClr>
              <a:buSzPct val="90000"/>
              <a:buFont typeface="Open Sans" panose="020B0606030504020204" pitchFamily="34" charset="0"/>
              <a:buNone/>
              <a:tabLst/>
              <a:defRPr/>
            </a:pPr>
            <a:r>
              <a:rPr kumimoji="0" lang="en-US" sz="1800" b="0" i="0" u="none" strike="noStrike" kern="1200" cap="none" spc="0" normalizeH="0" baseline="0" noProof="0" dirty="0">
                <a:ln>
                  <a:noFill/>
                </a:ln>
                <a:solidFill>
                  <a:srgbClr val="3F3F3F"/>
                </a:solidFill>
                <a:effectLst/>
                <a:uLnTx/>
                <a:uFillTx/>
                <a:latin typeface="Metropolis"/>
                <a:ea typeface="+mn-ea"/>
                <a:cs typeface="+mn-cs"/>
              </a:rPr>
              <a:t>Timeline (EO-14028, CMMC, EU NIS2, …) </a:t>
            </a:r>
          </a:p>
          <a:p>
            <a:pPr marL="342900" marR="0" lvl="2" indent="0" algn="l" defTabSz="914400" rtl="0" eaLnBrk="1" fontAlgn="auto" latinLnBrk="0" hangingPunct="1">
              <a:lnSpc>
                <a:spcPct val="100000"/>
              </a:lnSpc>
              <a:spcBef>
                <a:spcPts val="300"/>
              </a:spcBef>
              <a:spcAft>
                <a:spcPts val="0"/>
              </a:spcAft>
              <a:buClr>
                <a:srgbClr val="3F3F3F"/>
              </a:buClr>
              <a:buSzPct val="90000"/>
              <a:buFont typeface="Open Sans" panose="020B0606030504020204" pitchFamily="34" charset="0"/>
              <a:buNone/>
              <a:tabLst/>
              <a:defRPr/>
            </a:pPr>
            <a:r>
              <a:rPr kumimoji="0" lang="en-US" sz="1800" b="0" i="0" u="none" strike="noStrike" kern="1200" cap="none" spc="0" normalizeH="0" baseline="0" noProof="0" dirty="0">
                <a:ln>
                  <a:noFill/>
                </a:ln>
                <a:solidFill>
                  <a:srgbClr val="3F3F3F"/>
                </a:solidFill>
                <a:effectLst/>
                <a:uLnTx/>
                <a:uFillTx/>
                <a:latin typeface="Metropolis"/>
                <a:ea typeface="+mn-ea"/>
                <a:cs typeface="+mn-cs"/>
              </a:rPr>
              <a:t>UK NCSC ZT Architecture Guidelines</a:t>
            </a:r>
          </a:p>
          <a:p>
            <a:pPr marL="342900" marR="0" lvl="2" indent="0" algn="l" defTabSz="914400" rtl="0" eaLnBrk="1" fontAlgn="auto" latinLnBrk="0" hangingPunct="1">
              <a:lnSpc>
                <a:spcPct val="100000"/>
              </a:lnSpc>
              <a:spcBef>
                <a:spcPts val="300"/>
              </a:spcBef>
              <a:spcAft>
                <a:spcPts val="0"/>
              </a:spcAft>
              <a:buClr>
                <a:srgbClr val="3F3F3F"/>
              </a:buClr>
              <a:buSzPct val="90000"/>
              <a:buFont typeface="Open Sans" panose="020B0606030504020204" pitchFamily="34" charset="0"/>
              <a:buNone/>
              <a:tabLst/>
              <a:defRPr/>
            </a:pPr>
            <a:r>
              <a:rPr kumimoji="0" lang="en-US" sz="1800" b="0" i="0" u="none" strike="noStrike" kern="1200" cap="none" spc="0" normalizeH="0" baseline="0" noProof="0" dirty="0">
                <a:ln>
                  <a:noFill/>
                </a:ln>
                <a:solidFill>
                  <a:srgbClr val="3F3F3F"/>
                </a:solidFill>
                <a:effectLst/>
                <a:uLnTx/>
                <a:uFillTx/>
                <a:latin typeface="Metropolis"/>
                <a:ea typeface="+mn-ea"/>
                <a:cs typeface="+mn-cs"/>
              </a:rPr>
              <a:t>EU NIS2 ZT (ENISA) – </a:t>
            </a:r>
            <a:r>
              <a:rPr kumimoji="0" lang="en-US" sz="1800" b="0" i="0" u="none" strike="noStrike" kern="1200" cap="none" spc="0" normalizeH="0" baseline="0" noProof="0" dirty="0" err="1">
                <a:ln>
                  <a:noFill/>
                </a:ln>
                <a:solidFill>
                  <a:srgbClr val="3F3F3F"/>
                </a:solidFill>
                <a:effectLst/>
                <a:uLnTx/>
                <a:uFillTx/>
                <a:latin typeface="Metropolis"/>
                <a:ea typeface="+mn-ea"/>
                <a:cs typeface="+mn-cs"/>
              </a:rPr>
              <a:t>Parlement</a:t>
            </a:r>
            <a:r>
              <a:rPr kumimoji="0" lang="en-US" sz="1800" b="0" i="0" u="none" strike="noStrike" kern="1200" cap="none" spc="0" normalizeH="0" baseline="0" noProof="0" dirty="0">
                <a:ln>
                  <a:noFill/>
                </a:ln>
                <a:solidFill>
                  <a:srgbClr val="3F3F3F"/>
                </a:solidFill>
                <a:effectLst/>
                <a:uLnTx/>
                <a:uFillTx/>
                <a:latin typeface="Metropolis"/>
                <a:ea typeface="+mn-ea"/>
                <a:cs typeface="+mn-cs"/>
              </a:rPr>
              <a:t> vote in November</a:t>
            </a:r>
          </a:p>
          <a:p>
            <a:endParaRPr lang="en-US" dirty="0"/>
          </a:p>
        </p:txBody>
      </p:sp>
      <p:sp>
        <p:nvSpPr>
          <p:cNvPr id="5" name="Subtitle 4">
            <a:extLst>
              <a:ext uri="{FF2B5EF4-FFF2-40B4-BE49-F238E27FC236}">
                <a16:creationId xmlns:a16="http://schemas.microsoft.com/office/drawing/2014/main" id="{C815BBAA-12F0-4E49-8EA7-6BB0BD8BF2F8}"/>
              </a:ext>
            </a:extLst>
          </p:cNvPr>
          <p:cNvSpPr>
            <a:spLocks noGrp="1"/>
          </p:cNvSpPr>
          <p:nvPr>
            <p:ph type="subTitle" idx="10"/>
          </p:nvPr>
        </p:nvSpPr>
        <p:spPr/>
        <p:txBody>
          <a:bodyPr/>
          <a:lstStyle/>
          <a:p>
            <a:endParaRPr lang="en-US"/>
          </a:p>
        </p:txBody>
      </p:sp>
      <p:sp>
        <p:nvSpPr>
          <p:cNvPr id="4" name="Title 3">
            <a:extLst>
              <a:ext uri="{FF2B5EF4-FFF2-40B4-BE49-F238E27FC236}">
                <a16:creationId xmlns:a16="http://schemas.microsoft.com/office/drawing/2014/main" id="{C891F91F-8892-434A-A41D-0D098197592B}"/>
              </a:ext>
            </a:extLst>
          </p:cNvPr>
          <p:cNvSpPr>
            <a:spLocks noGrp="1"/>
          </p:cNvSpPr>
          <p:nvPr>
            <p:ph type="title"/>
          </p:nvPr>
        </p:nvSpPr>
        <p:spPr/>
        <p:txBody>
          <a:bodyPr/>
          <a:lstStyle/>
          <a:p>
            <a:r>
              <a:rPr lang="en-US" dirty="0"/>
              <a:t>Recap</a:t>
            </a:r>
          </a:p>
        </p:txBody>
      </p:sp>
    </p:spTree>
    <p:extLst>
      <p:ext uri="{BB962C8B-B14F-4D97-AF65-F5344CB8AC3E}">
        <p14:creationId xmlns:p14="http://schemas.microsoft.com/office/powerpoint/2010/main" val="135073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A58009-0F57-47D2-8A81-E9707AD59451}"/>
              </a:ext>
            </a:extLst>
          </p:cNvPr>
          <p:cNvSpPr>
            <a:spLocks noGrp="1"/>
          </p:cNvSpPr>
          <p:nvPr>
            <p:ph type="title"/>
          </p:nvPr>
        </p:nvSpPr>
        <p:spPr/>
        <p:txBody>
          <a:bodyPr/>
          <a:lstStyle/>
          <a:p>
            <a:r>
              <a:rPr lang="en-US" dirty="0"/>
              <a:t>Thank You</a:t>
            </a:r>
          </a:p>
        </p:txBody>
      </p:sp>
      <p:sp>
        <p:nvSpPr>
          <p:cNvPr id="4" name="Subtitle 3">
            <a:extLst>
              <a:ext uri="{FF2B5EF4-FFF2-40B4-BE49-F238E27FC236}">
                <a16:creationId xmlns:a16="http://schemas.microsoft.com/office/drawing/2014/main" id="{FE5F7F73-6F7F-44B7-9B29-AC136DEECD74}"/>
              </a:ext>
            </a:extLst>
          </p:cNvPr>
          <p:cNvSpPr>
            <a:spLocks noGrp="1"/>
          </p:cNvSpPr>
          <p:nvPr>
            <p:ph type="subTitle" idx="10"/>
          </p:nvPr>
        </p:nvSpPr>
        <p:spPr/>
        <p:txBody>
          <a:bodyPr/>
          <a:lstStyle/>
          <a:p>
            <a:r>
              <a:rPr lang="en-US" dirty="0"/>
              <a:t>Feedback, Questions, </a:t>
            </a:r>
            <a:r>
              <a:rPr lang="en-US" dirty="0" err="1"/>
              <a:t>Followups</a:t>
            </a:r>
            <a:r>
              <a:rPr lang="en-US" dirty="0"/>
              <a:t> and Collaboration</a:t>
            </a:r>
          </a:p>
          <a:p>
            <a:r>
              <a:rPr lang="en-US" dirty="0">
                <a:hlinkClick r:id="rId2"/>
              </a:rPr>
              <a:t>dmoreau@vmware.com</a:t>
            </a:r>
          </a:p>
          <a:p>
            <a:r>
              <a:rPr lang="en-US" dirty="0"/>
              <a:t> </a:t>
            </a:r>
          </a:p>
        </p:txBody>
      </p:sp>
    </p:spTree>
    <p:extLst>
      <p:ext uri="{BB962C8B-B14F-4D97-AF65-F5344CB8AC3E}">
        <p14:creationId xmlns:p14="http://schemas.microsoft.com/office/powerpoint/2010/main" val="281914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863B0D2-109E-4FC6-A774-FBDEE4CDF3DE}"/>
              </a:ext>
            </a:extLst>
          </p:cNvPr>
          <p:cNvSpPr>
            <a:spLocks noGrp="1"/>
          </p:cNvSpPr>
          <p:nvPr>
            <p:ph type="subTitle" idx="10"/>
          </p:nvPr>
        </p:nvSpPr>
        <p:spPr/>
        <p:txBody>
          <a:bodyPr/>
          <a:lstStyle/>
          <a:p>
            <a:r>
              <a:rPr lang="en-US" dirty="0"/>
              <a:t>From NIST bibliography on ZTA</a:t>
            </a:r>
          </a:p>
        </p:txBody>
      </p:sp>
      <p:sp>
        <p:nvSpPr>
          <p:cNvPr id="3" name="Title 2">
            <a:extLst>
              <a:ext uri="{FF2B5EF4-FFF2-40B4-BE49-F238E27FC236}">
                <a16:creationId xmlns:a16="http://schemas.microsoft.com/office/drawing/2014/main" id="{CD1515B7-80D1-4870-B2A0-07F5D8C76F08}"/>
              </a:ext>
            </a:extLst>
          </p:cNvPr>
          <p:cNvSpPr>
            <a:spLocks noGrp="1"/>
          </p:cNvSpPr>
          <p:nvPr>
            <p:ph type="title"/>
          </p:nvPr>
        </p:nvSpPr>
        <p:spPr/>
        <p:txBody>
          <a:bodyPr/>
          <a:lstStyle/>
          <a:p>
            <a:r>
              <a:rPr lang="en-US" dirty="0"/>
              <a:t>Appendix of Relevant Sources for ZTA Technical Requirements</a:t>
            </a:r>
          </a:p>
        </p:txBody>
      </p:sp>
      <p:sp>
        <p:nvSpPr>
          <p:cNvPr id="5" name="TextBox 4">
            <a:extLst>
              <a:ext uri="{FF2B5EF4-FFF2-40B4-BE49-F238E27FC236}">
                <a16:creationId xmlns:a16="http://schemas.microsoft.com/office/drawing/2014/main" id="{C56A8F75-8298-4603-88A5-A6C7BA91C033}"/>
              </a:ext>
            </a:extLst>
          </p:cNvPr>
          <p:cNvSpPr txBox="1"/>
          <p:nvPr/>
        </p:nvSpPr>
        <p:spPr>
          <a:xfrm>
            <a:off x="237309" y="1208699"/>
            <a:ext cx="5766486" cy="5016758"/>
          </a:xfrm>
          <a:prstGeom prst="rect">
            <a:avLst/>
          </a:prstGeom>
          <a:noFill/>
        </p:spPr>
        <p:txBody>
          <a:bodyPr wrap="square">
            <a:spAutoFit/>
          </a:bodyPr>
          <a:lstStyle/>
          <a:p>
            <a:r>
              <a:rPr lang="en-US" sz="1000" dirty="0"/>
              <a:t>NIST Cybersecurity Framework v.1.1, Framework for Improving Critical Infrastructure </a:t>
            </a:r>
          </a:p>
          <a:p>
            <a:r>
              <a:rPr lang="en-US" sz="1000" dirty="0"/>
              <a:t>Cybersecurity </a:t>
            </a:r>
          </a:p>
          <a:p>
            <a:r>
              <a:rPr lang="en-US" sz="1000" dirty="0">
                <a:hlinkClick r:id="rId2"/>
              </a:rPr>
              <a:t>https://nvlpubs.nist.gov/nistpubs/CSWP/NIST.CSWP.04162018.pdf</a:t>
            </a:r>
            <a:endParaRPr lang="en-US" sz="1000" dirty="0"/>
          </a:p>
          <a:p>
            <a:r>
              <a:rPr lang="en-US" sz="1000" dirty="0"/>
              <a:t>• NIST SP 800-30 Revision 1, Guide for Conducting Risk Assessments</a:t>
            </a:r>
          </a:p>
          <a:p>
            <a:r>
              <a:rPr lang="en-US" sz="1000" dirty="0">
                <a:hlinkClick r:id="rId3"/>
              </a:rPr>
              <a:t>https://doi.org/10.6028/NIST.SP.800-30r1</a:t>
            </a:r>
            <a:endParaRPr lang="en-US" sz="1000" dirty="0"/>
          </a:p>
          <a:p>
            <a:r>
              <a:rPr lang="en-US" sz="1000" dirty="0"/>
              <a:t>• NIST SP 800-37 Revision 2, Risk Management Framework for Information Systems and </a:t>
            </a:r>
          </a:p>
          <a:p>
            <a:r>
              <a:rPr lang="en-US" sz="1000" dirty="0"/>
              <a:t>Organizations: A System Life Cycle Approach For Security and Privacy</a:t>
            </a:r>
          </a:p>
          <a:p>
            <a:r>
              <a:rPr lang="en-US" sz="1000" dirty="0">
                <a:hlinkClick r:id="rId4"/>
              </a:rPr>
              <a:t>https://nvlpubs.nist.gov/nistpubs/SpecialPublications/NIST.SP.800-37r2.pdf</a:t>
            </a:r>
            <a:endParaRPr lang="en-US" sz="1000" dirty="0"/>
          </a:p>
          <a:p>
            <a:r>
              <a:rPr lang="en-US" sz="1000" dirty="0"/>
              <a:t>• NIST SP 800-40 Revision 3, Guide to Enterprise Patch Management Technologies</a:t>
            </a:r>
          </a:p>
          <a:p>
            <a:r>
              <a:rPr lang="en-US" sz="1000" dirty="0">
                <a:hlinkClick r:id="rId5"/>
              </a:rPr>
              <a:t>https://nvlpubs.nist.gov/nistpubs/SpecialPublications/NIST.SP.800-40r3.pdf</a:t>
            </a:r>
            <a:endParaRPr lang="en-US" sz="1000" dirty="0"/>
          </a:p>
          <a:p>
            <a:r>
              <a:rPr lang="en-US" sz="1000" dirty="0"/>
              <a:t>• NIST SP 800-46 Revision 2, Guide to Enterprise Telework, Remote Access, and Bring Your </a:t>
            </a:r>
          </a:p>
          <a:p>
            <a:r>
              <a:rPr lang="en-US" sz="1000" dirty="0"/>
              <a:t>Own Device (BYOD) Security</a:t>
            </a:r>
          </a:p>
          <a:p>
            <a:r>
              <a:rPr lang="en-US" sz="1000" dirty="0">
                <a:hlinkClick r:id="rId6"/>
              </a:rPr>
              <a:t>https://nvlpubs.nist.gov/nistpubs/SpecialPublications/NIST.SP.800-46r2.pdf</a:t>
            </a:r>
            <a:endParaRPr lang="en-US" sz="1000" dirty="0"/>
          </a:p>
          <a:p>
            <a:r>
              <a:rPr lang="en-US" sz="1000" dirty="0"/>
              <a:t>• NIST SP 800-53 Revision 4, Security and Privacy Controls for Federal Information </a:t>
            </a:r>
          </a:p>
          <a:p>
            <a:r>
              <a:rPr lang="en-US" sz="1000" dirty="0"/>
              <a:t>Systems and Organizations</a:t>
            </a:r>
          </a:p>
          <a:p>
            <a:r>
              <a:rPr lang="en-US" sz="1000" dirty="0">
                <a:hlinkClick r:id="rId7"/>
              </a:rPr>
              <a:t>https://csrc.nist.gov/csrc/media/publications/sp/800-53/rev-4/archive/2013-04-30/documents/sp800-53-rev4-ipd.pdf</a:t>
            </a:r>
            <a:endParaRPr lang="en-US" sz="1000" dirty="0"/>
          </a:p>
          <a:p>
            <a:r>
              <a:rPr lang="en-US" sz="1000" dirty="0"/>
              <a:t>• NIST SP 800-57 Part 1 Revision 4, Recommendation for Key Management: Part 1: General </a:t>
            </a:r>
          </a:p>
          <a:p>
            <a:r>
              <a:rPr lang="en-US" sz="1000" dirty="0">
                <a:hlinkClick r:id="rId8"/>
              </a:rPr>
              <a:t>https://nvlpubs.nist.gov/nistpubs/SpecialPublications/NIST.SP.800-57pt1r4.pdf</a:t>
            </a:r>
            <a:endParaRPr lang="en-US" sz="1000" dirty="0"/>
          </a:p>
          <a:p>
            <a:r>
              <a:rPr lang="en-US" sz="1000" dirty="0"/>
              <a:t>• NIST SP 800-61 Revision 2, Computer Security Incident Handling Guide</a:t>
            </a:r>
          </a:p>
          <a:p>
            <a:r>
              <a:rPr lang="en-US" sz="1000" dirty="0">
                <a:hlinkClick r:id="rId9"/>
              </a:rPr>
              <a:t>http://nvlpubs.nist.gov/nistpubs/SpecialPublications/NIST.SP.800-61r2.pdf</a:t>
            </a:r>
            <a:endParaRPr lang="en-US" sz="1000" dirty="0"/>
          </a:p>
          <a:p>
            <a:r>
              <a:rPr lang="en-US" sz="1000" dirty="0"/>
              <a:t>• NIST SP 800-63 Revision 3, Digital Identity Guidelines</a:t>
            </a:r>
          </a:p>
          <a:p>
            <a:r>
              <a:rPr lang="en-US" sz="1000" dirty="0">
                <a:hlinkClick r:id="rId10"/>
              </a:rPr>
              <a:t>https://nvlpubs.nist.gov/nistpubs/SpecialPublications/NIST.SP.800-63-3.pdf</a:t>
            </a:r>
            <a:endParaRPr lang="en-US" sz="1000" dirty="0"/>
          </a:p>
          <a:p>
            <a:r>
              <a:rPr lang="en-US" sz="1000" dirty="0"/>
              <a:t>• NIST SP 800-92, Guide to Computer Security Log Management</a:t>
            </a:r>
          </a:p>
          <a:p>
            <a:r>
              <a:rPr lang="en-US" sz="1000" dirty="0">
                <a:hlinkClick r:id="rId11"/>
              </a:rPr>
              <a:t>http://nvlpubs.nist.gov/nistpubs/Legacy/SP/nistspecialpublication800-92.pdf</a:t>
            </a:r>
            <a:endParaRPr lang="en-US" sz="1000" dirty="0"/>
          </a:p>
          <a:p>
            <a:r>
              <a:rPr lang="en-US" sz="1000" dirty="0"/>
              <a:t>• NIST SP 800-114 Revision 1, User's Guide to Telework and Bring Your Own Device </a:t>
            </a:r>
          </a:p>
          <a:p>
            <a:r>
              <a:rPr lang="en-US" sz="1000" dirty="0"/>
              <a:t>(BYOD) Security</a:t>
            </a:r>
          </a:p>
          <a:p>
            <a:r>
              <a:rPr lang="en-US" sz="1000" dirty="0">
                <a:hlinkClick r:id="rId12"/>
              </a:rPr>
              <a:t>https://nvlpubs.nist.gov/nistpubs/SpecialPublications/NIST.SP.800-114r1.pdf</a:t>
            </a:r>
            <a:endParaRPr lang="en-US" sz="1000" dirty="0"/>
          </a:p>
          <a:p>
            <a:r>
              <a:rPr lang="en-US" sz="1000" dirty="0"/>
              <a:t>• NIST SP 800-122, Guide to Protecting the Confidentiality of Personally Identifiable </a:t>
            </a:r>
          </a:p>
          <a:p>
            <a:r>
              <a:rPr lang="en-US" sz="1000" dirty="0"/>
              <a:t>Information (PII) </a:t>
            </a:r>
          </a:p>
          <a:p>
            <a:r>
              <a:rPr lang="en-US" sz="1000" dirty="0">
                <a:hlinkClick r:id="rId13"/>
              </a:rPr>
              <a:t>https://nvlpubs.nist.gov/nistpubs/legacy/sp/nistspecialpublication800-122.pdf</a:t>
            </a:r>
            <a:endParaRPr lang="en-US" sz="1000" dirty="0"/>
          </a:p>
          <a:p>
            <a:endParaRPr lang="en-US" sz="1000" dirty="0"/>
          </a:p>
        </p:txBody>
      </p:sp>
      <p:sp>
        <p:nvSpPr>
          <p:cNvPr id="7" name="TextBox 6">
            <a:extLst>
              <a:ext uri="{FF2B5EF4-FFF2-40B4-BE49-F238E27FC236}">
                <a16:creationId xmlns:a16="http://schemas.microsoft.com/office/drawing/2014/main" id="{723D5D7D-5A4B-4C6A-A2A5-05524598B959}"/>
              </a:ext>
            </a:extLst>
          </p:cNvPr>
          <p:cNvSpPr txBox="1"/>
          <p:nvPr/>
        </p:nvSpPr>
        <p:spPr>
          <a:xfrm>
            <a:off x="5898293" y="1208699"/>
            <a:ext cx="6096000" cy="532453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rPr>
              <a:t>• NIST SP 800-124 Revision 2 (Draft), Guidelines for Managing the Security of Mobile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rPr>
              <a:t>Devices in the Enterprise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hlinkClick r:id="rId14"/>
              </a:rPr>
              <a:t>https://nvlpubs.nist.gov/nistpubs/SpecialPublications/NIST.SP.800-124r2-draft.pdf</a:t>
            </a:r>
            <a:endParaRPr kumimoji="0" lang="en-US" sz="1000" b="0" i="0" u="none" strike="noStrike" kern="1200" cap="none" spc="0" normalizeH="0" baseline="0" noProof="0" dirty="0">
              <a:ln>
                <a:noFill/>
              </a:ln>
              <a:solidFill>
                <a:srgbClr val="717074"/>
              </a:solidFill>
              <a:effectLst/>
              <a:uLnTx/>
              <a:uFillTx/>
              <a:latin typeface="Metropoli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rPr>
              <a:t>• NIST SP 800-160 Vol. 2, Developing Cyber Resilient Systems: A Systems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rPr>
              <a:t>Engineering Approach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hlinkClick r:id="rId15"/>
              </a:rPr>
              <a:t>https://csrc.nist.gov/publications/detail/sp/800-160/vol-2/final</a:t>
            </a:r>
            <a:endParaRPr kumimoji="0" lang="en-US" sz="1000" b="0" i="0" u="none" strike="noStrike" kern="1200" cap="none" spc="0" normalizeH="0" baseline="0" noProof="0" dirty="0">
              <a:ln>
                <a:noFill/>
              </a:ln>
              <a:solidFill>
                <a:srgbClr val="717074"/>
              </a:solidFill>
              <a:effectLst/>
              <a:uLnTx/>
              <a:uFillTx/>
              <a:latin typeface="Metropoli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rPr>
              <a:t>• NIST SP 800-162, Guide to Attribute Based Access Control (ABAC) Definition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rPr>
              <a:t>Considerations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hlinkClick r:id="rId16"/>
              </a:rPr>
              <a:t>https://nvlpubs.nist.gov/nistpubs/specialpublications/NIST.sp.800-162.pdf</a:t>
            </a:r>
            <a:endParaRPr kumimoji="0" lang="en-US" sz="1000" b="0" i="0" u="none" strike="noStrike" kern="1200" cap="none" spc="0" normalizeH="0" baseline="0" noProof="0" dirty="0">
              <a:ln>
                <a:noFill/>
              </a:ln>
              <a:solidFill>
                <a:srgbClr val="717074"/>
              </a:solidFill>
              <a:effectLst/>
              <a:uLnTx/>
              <a:uFillTx/>
              <a:latin typeface="Metropoli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rPr>
              <a:t>• NIST SP 800-175B, Guideline for Using Cryptographic Standards in the Federal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rPr>
              <a:t>Government: Cryptographic Mechanisms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hlinkClick r:id="rId17"/>
              </a:rPr>
              <a:t>https://nvlpubs.nist.gov/nistpubs/SpecialPublications/NIST.SP.800-175b.pdf</a:t>
            </a:r>
            <a:endParaRPr kumimoji="0" lang="en-US" sz="1000" b="0" i="0" u="none" strike="noStrike" kern="1200" cap="none" spc="0" normalizeH="0" baseline="0" noProof="0" dirty="0">
              <a:ln>
                <a:noFill/>
              </a:ln>
              <a:solidFill>
                <a:srgbClr val="717074"/>
              </a:solidFill>
              <a:effectLst/>
              <a:uLnTx/>
              <a:uFillTx/>
              <a:latin typeface="Metropoli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rPr>
              <a:t>• NIST SP 800-171 Revision 2, Protecting Controlled Unclassified Information 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rPr>
              <a:t>Nonfederal Information Systems and Organizations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hlinkClick r:id="rId18"/>
              </a:rPr>
              <a:t>https://nvlpubs.nist.gov/nistpubs/SpecialPublications/NIST.SP.800-171r2.pdf</a:t>
            </a:r>
            <a:endParaRPr kumimoji="0" lang="en-US" sz="1000" b="0" i="0" u="none" strike="noStrike" kern="1200" cap="none" spc="0" normalizeH="0" baseline="0" noProof="0" dirty="0">
              <a:ln>
                <a:noFill/>
              </a:ln>
              <a:solidFill>
                <a:srgbClr val="717074"/>
              </a:solidFill>
              <a:effectLst/>
              <a:uLnTx/>
              <a:uFillTx/>
              <a:latin typeface="Metropoli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rPr>
              <a:t>• NIST SP 800-205, Attribute Considerations for Access Control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hlinkClick r:id="rId19"/>
              </a:rPr>
              <a:t>https://nvlpubs.nist.gov/nistpubs/SpecialPublications/NIST.SP.800-205.pdf</a:t>
            </a:r>
            <a:endParaRPr kumimoji="0" lang="en-US" sz="1000" b="0" i="0" u="none" strike="noStrike" kern="1200" cap="none" spc="0" normalizeH="0" baseline="0" noProof="0" dirty="0">
              <a:ln>
                <a:noFill/>
              </a:ln>
              <a:solidFill>
                <a:srgbClr val="717074"/>
              </a:solidFill>
              <a:effectLst/>
              <a:uLnTx/>
              <a:uFillTx/>
              <a:latin typeface="Metropoli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rPr>
              <a:t>• NIST SP 800-207 (Second Draft), Zero Trust 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hlinkClick r:id="rId20"/>
              </a:rPr>
              <a:t>https://nvlpubs.nist.gov/nistpubs/SpecialPublications/NIST.SP.800-207-draft2.pdf</a:t>
            </a:r>
            <a:endParaRPr kumimoji="0" lang="en-US" sz="1000" b="0" i="0" u="none" strike="noStrike" kern="1200" cap="none" spc="0" normalizeH="0" baseline="0" noProof="0" dirty="0">
              <a:ln>
                <a:noFill/>
              </a:ln>
              <a:solidFill>
                <a:srgbClr val="717074"/>
              </a:solidFill>
              <a:effectLst/>
              <a:uLnTx/>
              <a:uFillTx/>
              <a:latin typeface="Metropoli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rPr>
              <a:t>• NIST SP 1800-3, Attribute Based Access Control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hlinkClick r:id="rId21"/>
              </a:rPr>
              <a:t>https://www.nccoe.nist.gov/sites/default/files/library/sp1800/abac-nist-sp1800-3-draft-v2.pdf</a:t>
            </a:r>
            <a:endParaRPr kumimoji="0" lang="en-US" sz="1000" b="0" i="0" u="none" strike="noStrike" kern="1200" cap="none" spc="0" normalizeH="0" baseline="0" noProof="0" dirty="0">
              <a:ln>
                <a:noFill/>
              </a:ln>
              <a:solidFill>
                <a:srgbClr val="717074"/>
              </a:solidFill>
              <a:effectLst/>
              <a:uLnTx/>
              <a:uFillTx/>
              <a:latin typeface="Metropoli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rPr>
              <a:t>• Cloud Security Alliance, Software Defined Perimeter Working Group, SDP Specification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rPr>
              <a:t>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hlinkClick r:id="rId22"/>
              </a:rPr>
              <a:t>https://downloads.cloudsecurityalliance.org/initiatives/sdp/SDP_Specification_1.0.pdf</a:t>
            </a:r>
            <a:endParaRPr kumimoji="0" lang="en-US" sz="1000" b="0" i="0" u="none" strike="noStrike" kern="1200" cap="none" spc="0" normalizeH="0" baseline="0" noProof="0" dirty="0">
              <a:ln>
                <a:noFill/>
              </a:ln>
              <a:solidFill>
                <a:srgbClr val="717074"/>
              </a:solidFill>
              <a:effectLst/>
              <a:uLnTx/>
              <a:uFillTx/>
              <a:latin typeface="Metropoli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rPr>
              <a:t>• ISO/IEC 27001, Information Technology–Security Techniques–Information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rPr>
              <a:t>Management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rPr>
              <a:t>• American Council for Technology-Industry Advisory Council, Zero Trust Cybersecurity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rPr>
              <a:t>Current Trends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hlinkClick r:id="rId23"/>
              </a:rPr>
              <a:t>https://www.actiac.org/system/files/ACTIAC%20Zero%20Trust%20Project%20Report%2004182019.pdf</a:t>
            </a:r>
            <a:endParaRPr kumimoji="0" lang="en-US" sz="1000" b="0" i="0" u="none" strike="noStrike" kern="1200" cap="none" spc="0" normalizeH="0" baseline="0" noProof="0" dirty="0">
              <a:ln>
                <a:noFill/>
              </a:ln>
              <a:solidFill>
                <a:srgbClr val="717074"/>
              </a:solidFill>
              <a:effectLst/>
              <a:uLnTx/>
              <a:uFillTx/>
              <a:latin typeface="Metropoli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rPr>
              <a:t>• Federal Information Processing Standards 140-3, Security Requirements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rPr>
              <a:t>Cryptographic Modules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717074"/>
                </a:solidFill>
                <a:effectLst/>
                <a:uLnTx/>
                <a:uFillTx/>
                <a:latin typeface="Metropolis"/>
                <a:ea typeface="+mn-ea"/>
                <a:cs typeface="+mn-cs"/>
                <a:hlinkClick r:id="rId24"/>
              </a:rPr>
              <a:t>https://nvlpubs.nist.gov/nistpubs/FIPS/NIST.FIPS.140-3.pdf</a:t>
            </a:r>
            <a:endParaRPr kumimoji="0" lang="en-US" sz="1000" b="0" i="0" u="none" strike="noStrike" kern="1200" cap="none" spc="0" normalizeH="0" baseline="0" noProof="0" dirty="0">
              <a:ln>
                <a:noFill/>
              </a:ln>
              <a:solidFill>
                <a:srgbClr val="717074"/>
              </a:solidFill>
              <a:effectLst/>
              <a:uLnTx/>
              <a:uFillTx/>
              <a:latin typeface="Metropoli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717074"/>
              </a:solidFill>
              <a:effectLst/>
              <a:uLnTx/>
              <a:uFillTx/>
              <a:latin typeface="Metropolis"/>
              <a:ea typeface="+mn-ea"/>
              <a:cs typeface="+mn-cs"/>
            </a:endParaRPr>
          </a:p>
        </p:txBody>
      </p:sp>
    </p:spTree>
    <p:extLst>
      <p:ext uri="{BB962C8B-B14F-4D97-AF65-F5344CB8AC3E}">
        <p14:creationId xmlns:p14="http://schemas.microsoft.com/office/powerpoint/2010/main" val="291565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3"/>
          <p:cNvSpPr>
            <a:spLocks noGrp="1"/>
          </p:cNvSpPr>
          <p:nvPr>
            <p:ph type="title"/>
          </p:nvPr>
        </p:nvSpPr>
        <p:spPr/>
        <p:txBody>
          <a:bodyPr/>
          <a:lstStyle/>
          <a:p>
            <a:pPr>
              <a:lnSpc>
                <a:spcPct val="100000"/>
              </a:lnSpc>
            </a:pPr>
            <a:r>
              <a:rPr lang="en-US" altLang="en-US" sz="2699" dirty="0"/>
              <a:t>Zero Trust – is a very different policy approach …</a:t>
            </a:r>
          </a:p>
        </p:txBody>
      </p:sp>
      <p:sp>
        <p:nvSpPr>
          <p:cNvPr id="23557" name="TextBox 2"/>
          <p:cNvSpPr txBox="1">
            <a:spLocks noChangeArrowheads="1"/>
          </p:cNvSpPr>
          <p:nvPr/>
        </p:nvSpPr>
        <p:spPr bwMode="auto">
          <a:xfrm>
            <a:off x="481313" y="1163733"/>
            <a:ext cx="9305753" cy="871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None/>
            </a:pPr>
            <a:r>
              <a:rPr lang="en-US" altLang="en-US" sz="2532" b="1" dirty="0">
                <a:latin typeface="+mj-lt"/>
              </a:rPr>
              <a:t>Continuous, Granular, Policy Enforcement &amp; Containment …</a:t>
            </a:r>
          </a:p>
          <a:p>
            <a:pPr>
              <a:buNone/>
            </a:pPr>
            <a:r>
              <a:rPr lang="en-US" altLang="en-US" sz="2532" b="1" dirty="0">
                <a:latin typeface="+mj-lt"/>
              </a:rPr>
              <a:t>… via Compartmentalization  (by application/service)</a:t>
            </a:r>
          </a:p>
        </p:txBody>
      </p:sp>
      <p:pic>
        <p:nvPicPr>
          <p:cNvPr id="7" name="Picture 6"/>
          <p:cNvPicPr>
            <a:picLocks noChangeAspect="1"/>
          </p:cNvPicPr>
          <p:nvPr/>
        </p:nvPicPr>
        <p:blipFill>
          <a:blip r:embed="rId3"/>
          <a:stretch>
            <a:fillRect/>
          </a:stretch>
        </p:blipFill>
        <p:spPr>
          <a:xfrm>
            <a:off x="1587" y="2354182"/>
            <a:ext cx="12203085" cy="3340085"/>
          </a:xfrm>
          <a:prstGeom prst="rect">
            <a:avLst/>
          </a:prstGeom>
        </p:spPr>
      </p:pic>
    </p:spTree>
    <p:extLst>
      <p:ext uri="{BB962C8B-B14F-4D97-AF65-F5344CB8AC3E}">
        <p14:creationId xmlns:p14="http://schemas.microsoft.com/office/powerpoint/2010/main" val="42102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9D995-0BB5-4A91-B89E-4AC17BB6A922}"/>
              </a:ext>
            </a:extLst>
          </p:cNvPr>
          <p:cNvSpPr>
            <a:spLocks noGrp="1"/>
          </p:cNvSpPr>
          <p:nvPr>
            <p:ph type="title"/>
          </p:nvPr>
        </p:nvSpPr>
        <p:spPr/>
        <p:txBody>
          <a:bodyPr/>
          <a:lstStyle/>
          <a:p>
            <a:r>
              <a:rPr lang="en-US" dirty="0"/>
              <a:t>ZT Requires that we Assume Compromise … </a:t>
            </a:r>
            <a:r>
              <a:rPr lang="en-US" dirty="0" err="1"/>
              <a:t>soooo</a:t>
            </a:r>
            <a:endParaRPr lang="en-US" dirty="0"/>
          </a:p>
        </p:txBody>
      </p:sp>
      <p:sp>
        <p:nvSpPr>
          <p:cNvPr id="3" name="Footer Placeholder 2">
            <a:extLst>
              <a:ext uri="{FF2B5EF4-FFF2-40B4-BE49-F238E27FC236}">
                <a16:creationId xmlns:a16="http://schemas.microsoft.com/office/drawing/2014/main" id="{1C557571-4EF1-40AE-810B-0B719A45D6B6}"/>
              </a:ext>
            </a:extLst>
          </p:cNvPr>
          <p:cNvSpPr>
            <a:spLocks noGrp="1"/>
          </p:cNvSpPr>
          <p:nvPr>
            <p:ph type="ftr" sz="quarter" idx="11"/>
          </p:nvPr>
        </p:nvSpPr>
        <p:spPr/>
        <p:txBody>
          <a:bodyPr/>
          <a:lstStyle/>
          <a:p>
            <a:r>
              <a:rPr lang="en-US"/>
              <a:t>CONFIDENTIAL</a:t>
            </a:r>
          </a:p>
        </p:txBody>
      </p:sp>
      <p:sp>
        <p:nvSpPr>
          <p:cNvPr id="4" name="Slide Number Placeholder 3">
            <a:extLst>
              <a:ext uri="{FF2B5EF4-FFF2-40B4-BE49-F238E27FC236}">
                <a16:creationId xmlns:a16="http://schemas.microsoft.com/office/drawing/2014/main" id="{4ECEBA76-5F76-4467-B3F3-282EEBC24602}"/>
              </a:ext>
            </a:extLst>
          </p:cNvPr>
          <p:cNvSpPr>
            <a:spLocks noGrp="1"/>
          </p:cNvSpPr>
          <p:nvPr>
            <p:ph type="sldNum" sz="quarter" idx="12"/>
          </p:nvPr>
        </p:nvSpPr>
        <p:spPr/>
        <p:txBody>
          <a:bodyPr/>
          <a:lstStyle/>
          <a:p>
            <a:fld id="{6EA6D8CF-3CDE-4807-BCD2-C9F2B831AAA5}" type="slidenum">
              <a:rPr lang="en-US" smtClean="0"/>
              <a:t>6</a:t>
            </a:fld>
            <a:endParaRPr lang="en-US"/>
          </a:p>
        </p:txBody>
      </p:sp>
      <p:sp>
        <p:nvSpPr>
          <p:cNvPr id="5" name="Oval 4">
            <a:extLst>
              <a:ext uri="{FF2B5EF4-FFF2-40B4-BE49-F238E27FC236}">
                <a16:creationId xmlns:a16="http://schemas.microsoft.com/office/drawing/2014/main" id="{2C77C728-85BF-41C8-B419-BB7567B710DD}"/>
              </a:ext>
            </a:extLst>
          </p:cNvPr>
          <p:cNvSpPr/>
          <p:nvPr/>
        </p:nvSpPr>
        <p:spPr>
          <a:xfrm>
            <a:off x="631615" y="1993058"/>
            <a:ext cx="3810912" cy="2748676"/>
          </a:xfrm>
          <a:prstGeom prst="ellipse">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 name="Explosion: 8 Points 5">
            <a:extLst>
              <a:ext uri="{FF2B5EF4-FFF2-40B4-BE49-F238E27FC236}">
                <a16:creationId xmlns:a16="http://schemas.microsoft.com/office/drawing/2014/main" id="{6A0A762D-7116-483B-9E9D-5E58F7651B12}"/>
              </a:ext>
            </a:extLst>
          </p:cNvPr>
          <p:cNvSpPr/>
          <p:nvPr/>
        </p:nvSpPr>
        <p:spPr>
          <a:xfrm>
            <a:off x="1337649" y="2680594"/>
            <a:ext cx="750137" cy="668004"/>
          </a:xfrm>
          <a:prstGeom prst="irregularSeal1">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EC87C1E-754E-45EE-88F3-646451FD86D0}"/>
              </a:ext>
            </a:extLst>
          </p:cNvPr>
          <p:cNvSpPr/>
          <p:nvPr/>
        </p:nvSpPr>
        <p:spPr>
          <a:xfrm>
            <a:off x="7052379" y="2025903"/>
            <a:ext cx="3810912" cy="2748676"/>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Oval 7">
            <a:extLst>
              <a:ext uri="{FF2B5EF4-FFF2-40B4-BE49-F238E27FC236}">
                <a16:creationId xmlns:a16="http://schemas.microsoft.com/office/drawing/2014/main" id="{ADE8F732-B54E-432C-BBEA-39C88CD96CCF}"/>
              </a:ext>
            </a:extLst>
          </p:cNvPr>
          <p:cNvSpPr/>
          <p:nvPr/>
        </p:nvSpPr>
        <p:spPr>
          <a:xfrm>
            <a:off x="7687531" y="2567972"/>
            <a:ext cx="1007482" cy="832269"/>
          </a:xfrm>
          <a:prstGeom prst="ellipse">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Explosion: 8 Points 8">
            <a:extLst>
              <a:ext uri="{FF2B5EF4-FFF2-40B4-BE49-F238E27FC236}">
                <a16:creationId xmlns:a16="http://schemas.microsoft.com/office/drawing/2014/main" id="{34646AEE-022E-4FE7-8C6A-E6C749365CF7}"/>
              </a:ext>
            </a:extLst>
          </p:cNvPr>
          <p:cNvSpPr/>
          <p:nvPr/>
        </p:nvSpPr>
        <p:spPr>
          <a:xfrm>
            <a:off x="7858876" y="2677483"/>
            <a:ext cx="750137" cy="668004"/>
          </a:xfrm>
          <a:prstGeom prst="irregularSeal1">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Oval 9">
            <a:extLst>
              <a:ext uri="{FF2B5EF4-FFF2-40B4-BE49-F238E27FC236}">
                <a16:creationId xmlns:a16="http://schemas.microsoft.com/office/drawing/2014/main" id="{59D1959D-B705-4190-992A-748C0B08C352}"/>
              </a:ext>
            </a:extLst>
          </p:cNvPr>
          <p:cNvSpPr/>
          <p:nvPr/>
        </p:nvSpPr>
        <p:spPr>
          <a:xfrm>
            <a:off x="8771670" y="2233970"/>
            <a:ext cx="1007482" cy="832269"/>
          </a:xfrm>
          <a:prstGeom prst="ellipse">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3" name="Oval 12">
            <a:extLst>
              <a:ext uri="{FF2B5EF4-FFF2-40B4-BE49-F238E27FC236}">
                <a16:creationId xmlns:a16="http://schemas.microsoft.com/office/drawing/2014/main" id="{EDAC5C10-2CD2-45B6-B4A1-9FF8ED3FE71A}"/>
              </a:ext>
            </a:extLst>
          </p:cNvPr>
          <p:cNvSpPr/>
          <p:nvPr/>
        </p:nvSpPr>
        <p:spPr>
          <a:xfrm>
            <a:off x="7528743" y="3509752"/>
            <a:ext cx="1007482" cy="832269"/>
          </a:xfrm>
          <a:prstGeom prst="ellipse">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Oval 13">
            <a:extLst>
              <a:ext uri="{FF2B5EF4-FFF2-40B4-BE49-F238E27FC236}">
                <a16:creationId xmlns:a16="http://schemas.microsoft.com/office/drawing/2014/main" id="{BD67E9A9-BDC2-47B5-BE67-E2F5C49E5F2C}"/>
              </a:ext>
            </a:extLst>
          </p:cNvPr>
          <p:cNvSpPr/>
          <p:nvPr/>
        </p:nvSpPr>
        <p:spPr>
          <a:xfrm>
            <a:off x="8526882" y="3105936"/>
            <a:ext cx="1007482" cy="832269"/>
          </a:xfrm>
          <a:prstGeom prst="ellipse">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Oval 14">
            <a:extLst>
              <a:ext uri="{FF2B5EF4-FFF2-40B4-BE49-F238E27FC236}">
                <a16:creationId xmlns:a16="http://schemas.microsoft.com/office/drawing/2014/main" id="{EF49C991-E8F3-48B0-AC2D-4A487E4B77D5}"/>
              </a:ext>
            </a:extLst>
          </p:cNvPr>
          <p:cNvSpPr/>
          <p:nvPr/>
        </p:nvSpPr>
        <p:spPr>
          <a:xfrm>
            <a:off x="9620364" y="2929352"/>
            <a:ext cx="1007482" cy="832269"/>
          </a:xfrm>
          <a:prstGeom prst="ellipse">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 name="Oval 15">
            <a:extLst>
              <a:ext uri="{FF2B5EF4-FFF2-40B4-BE49-F238E27FC236}">
                <a16:creationId xmlns:a16="http://schemas.microsoft.com/office/drawing/2014/main" id="{E6A39C27-4015-4761-A2E0-EE55A67CF043}"/>
              </a:ext>
            </a:extLst>
          </p:cNvPr>
          <p:cNvSpPr/>
          <p:nvPr/>
        </p:nvSpPr>
        <p:spPr>
          <a:xfrm>
            <a:off x="9181198" y="3784891"/>
            <a:ext cx="1007482" cy="832269"/>
          </a:xfrm>
          <a:prstGeom prst="ellipse">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18" name="Straight Arrow Connector 17">
            <a:extLst>
              <a:ext uri="{FF2B5EF4-FFF2-40B4-BE49-F238E27FC236}">
                <a16:creationId xmlns:a16="http://schemas.microsoft.com/office/drawing/2014/main" id="{6DF05D31-839C-4D74-9E12-CAA00923528A}"/>
              </a:ext>
            </a:extLst>
          </p:cNvPr>
          <p:cNvCxnSpPr>
            <a:cxnSpLocks/>
            <a:stCxn id="6" idx="3"/>
            <a:endCxn id="19" idx="1"/>
          </p:cNvCxnSpPr>
          <p:nvPr/>
        </p:nvCxnSpPr>
        <p:spPr bwMode="gray">
          <a:xfrm flipV="1">
            <a:off x="2087786" y="2691545"/>
            <a:ext cx="614768" cy="40005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9" name="Explosion: 8 Points 18">
            <a:extLst>
              <a:ext uri="{FF2B5EF4-FFF2-40B4-BE49-F238E27FC236}">
                <a16:creationId xmlns:a16="http://schemas.microsoft.com/office/drawing/2014/main" id="{14E95256-6D17-482C-A336-E92ED7929EFB}"/>
              </a:ext>
            </a:extLst>
          </p:cNvPr>
          <p:cNvSpPr/>
          <p:nvPr/>
        </p:nvSpPr>
        <p:spPr>
          <a:xfrm>
            <a:off x="2702554" y="2425117"/>
            <a:ext cx="750137" cy="668004"/>
          </a:xfrm>
          <a:prstGeom prst="irregularSeal1">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 name="Explosion: 8 Points 25">
            <a:extLst>
              <a:ext uri="{FF2B5EF4-FFF2-40B4-BE49-F238E27FC236}">
                <a16:creationId xmlns:a16="http://schemas.microsoft.com/office/drawing/2014/main" id="{2D7FC192-9D68-48A4-AF15-3ECC741A0ABF}"/>
              </a:ext>
            </a:extLst>
          </p:cNvPr>
          <p:cNvSpPr/>
          <p:nvPr/>
        </p:nvSpPr>
        <p:spPr>
          <a:xfrm>
            <a:off x="3197471" y="3084042"/>
            <a:ext cx="750137" cy="668004"/>
          </a:xfrm>
          <a:prstGeom prst="irregularSeal1">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27" name="Straight Arrow Connector 26">
            <a:extLst>
              <a:ext uri="{FF2B5EF4-FFF2-40B4-BE49-F238E27FC236}">
                <a16:creationId xmlns:a16="http://schemas.microsoft.com/office/drawing/2014/main" id="{959DDFB9-2055-402F-B710-845B736DFC03}"/>
              </a:ext>
            </a:extLst>
          </p:cNvPr>
          <p:cNvCxnSpPr>
            <a:cxnSpLocks/>
            <a:stCxn id="6" idx="3"/>
            <a:endCxn id="26" idx="1"/>
          </p:cNvCxnSpPr>
          <p:nvPr/>
        </p:nvCxnSpPr>
        <p:spPr bwMode="gray">
          <a:xfrm>
            <a:off x="2087786" y="3091602"/>
            <a:ext cx="1109685" cy="258868"/>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5" name="Arrow: Striped Right 34">
            <a:extLst>
              <a:ext uri="{FF2B5EF4-FFF2-40B4-BE49-F238E27FC236}">
                <a16:creationId xmlns:a16="http://schemas.microsoft.com/office/drawing/2014/main" id="{F8DF5548-C3D4-4B18-BF3B-13421FCAA5C0}"/>
              </a:ext>
            </a:extLst>
          </p:cNvPr>
          <p:cNvSpPr/>
          <p:nvPr/>
        </p:nvSpPr>
        <p:spPr>
          <a:xfrm>
            <a:off x="5070266" y="3221036"/>
            <a:ext cx="1337140" cy="531010"/>
          </a:xfrm>
          <a:prstGeom prst="stripedRightArrow">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6" name="TextBox 35">
            <a:extLst>
              <a:ext uri="{FF2B5EF4-FFF2-40B4-BE49-F238E27FC236}">
                <a16:creationId xmlns:a16="http://schemas.microsoft.com/office/drawing/2014/main" id="{6C337E5F-C470-4D8C-8366-84714E6AFF9F}"/>
              </a:ext>
            </a:extLst>
          </p:cNvPr>
          <p:cNvSpPr txBox="1"/>
          <p:nvPr/>
        </p:nvSpPr>
        <p:spPr>
          <a:xfrm>
            <a:off x="579809" y="914841"/>
            <a:ext cx="11346055" cy="276999"/>
          </a:xfrm>
          <a:prstGeom prst="rect">
            <a:avLst/>
          </a:prstGeom>
        </p:spPr>
        <p:txBody>
          <a:bodyPr wrap="none" lIns="0" tIns="0" rIns="0" bIns="0" rtlCol="0">
            <a:spAutoFit/>
          </a:bodyPr>
          <a:lstStyle/>
          <a:p>
            <a:pPr algn="l">
              <a:spcAft>
                <a:spcPts val="600"/>
              </a:spcAft>
            </a:pPr>
            <a:r>
              <a:rPr lang="en-US" dirty="0"/>
              <a:t>ZT Assumes compromise in supply chain and in the perimeter … so, compartmentalization is necessary. </a:t>
            </a:r>
          </a:p>
        </p:txBody>
      </p:sp>
    </p:spTree>
    <p:extLst>
      <p:ext uri="{BB962C8B-B14F-4D97-AF65-F5344CB8AC3E}">
        <p14:creationId xmlns:p14="http://schemas.microsoft.com/office/powerpoint/2010/main" val="140925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9D995-0BB5-4A91-B89E-4AC17BB6A922}"/>
              </a:ext>
            </a:extLst>
          </p:cNvPr>
          <p:cNvSpPr>
            <a:spLocks noGrp="1"/>
          </p:cNvSpPr>
          <p:nvPr>
            <p:ph type="title"/>
          </p:nvPr>
        </p:nvSpPr>
        <p:spPr/>
        <p:txBody>
          <a:bodyPr/>
          <a:lstStyle/>
          <a:p>
            <a:r>
              <a:rPr lang="en-US" dirty="0"/>
              <a:t>But complete compartmentalization is not very useful …</a:t>
            </a:r>
            <a:r>
              <a:rPr lang="en-US" dirty="0" err="1"/>
              <a:t>soooo</a:t>
            </a:r>
            <a:endParaRPr lang="en-US" dirty="0"/>
          </a:p>
        </p:txBody>
      </p:sp>
      <p:sp>
        <p:nvSpPr>
          <p:cNvPr id="3" name="Footer Placeholder 2">
            <a:extLst>
              <a:ext uri="{FF2B5EF4-FFF2-40B4-BE49-F238E27FC236}">
                <a16:creationId xmlns:a16="http://schemas.microsoft.com/office/drawing/2014/main" id="{1C557571-4EF1-40AE-810B-0B719A45D6B6}"/>
              </a:ext>
            </a:extLst>
          </p:cNvPr>
          <p:cNvSpPr>
            <a:spLocks noGrp="1"/>
          </p:cNvSpPr>
          <p:nvPr>
            <p:ph type="ftr" sz="quarter" idx="11"/>
          </p:nvPr>
        </p:nvSpPr>
        <p:spPr/>
        <p:txBody>
          <a:bodyPr/>
          <a:lstStyle/>
          <a:p>
            <a:r>
              <a:rPr lang="en-US"/>
              <a:t>CONFIDENTIAL</a:t>
            </a:r>
          </a:p>
        </p:txBody>
      </p:sp>
      <p:sp>
        <p:nvSpPr>
          <p:cNvPr id="4" name="Slide Number Placeholder 3">
            <a:extLst>
              <a:ext uri="{FF2B5EF4-FFF2-40B4-BE49-F238E27FC236}">
                <a16:creationId xmlns:a16="http://schemas.microsoft.com/office/drawing/2014/main" id="{4ECEBA76-5F76-4467-B3F3-282EEBC24602}"/>
              </a:ext>
            </a:extLst>
          </p:cNvPr>
          <p:cNvSpPr>
            <a:spLocks noGrp="1"/>
          </p:cNvSpPr>
          <p:nvPr>
            <p:ph type="sldNum" sz="quarter" idx="12"/>
          </p:nvPr>
        </p:nvSpPr>
        <p:spPr/>
        <p:txBody>
          <a:bodyPr/>
          <a:lstStyle/>
          <a:p>
            <a:fld id="{6EA6D8CF-3CDE-4807-BCD2-C9F2B831AAA5}" type="slidenum">
              <a:rPr lang="en-US" smtClean="0"/>
              <a:t>7</a:t>
            </a:fld>
            <a:endParaRPr lang="en-US"/>
          </a:p>
        </p:txBody>
      </p:sp>
      <p:sp>
        <p:nvSpPr>
          <p:cNvPr id="10" name="Oval 9">
            <a:extLst>
              <a:ext uri="{FF2B5EF4-FFF2-40B4-BE49-F238E27FC236}">
                <a16:creationId xmlns:a16="http://schemas.microsoft.com/office/drawing/2014/main" id="{59D1959D-B705-4190-992A-748C0B08C352}"/>
              </a:ext>
            </a:extLst>
          </p:cNvPr>
          <p:cNvSpPr/>
          <p:nvPr/>
        </p:nvSpPr>
        <p:spPr>
          <a:xfrm>
            <a:off x="2010056" y="3745675"/>
            <a:ext cx="1007482" cy="832269"/>
          </a:xfrm>
          <a:prstGeom prst="ellipse">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6" name="TextBox 35">
            <a:extLst>
              <a:ext uri="{FF2B5EF4-FFF2-40B4-BE49-F238E27FC236}">
                <a16:creationId xmlns:a16="http://schemas.microsoft.com/office/drawing/2014/main" id="{6C337E5F-C470-4D8C-8366-84714E6AFF9F}"/>
              </a:ext>
            </a:extLst>
          </p:cNvPr>
          <p:cNvSpPr txBox="1"/>
          <p:nvPr/>
        </p:nvSpPr>
        <p:spPr>
          <a:xfrm>
            <a:off x="579809" y="914841"/>
            <a:ext cx="6173165" cy="276999"/>
          </a:xfrm>
          <a:prstGeom prst="rect">
            <a:avLst/>
          </a:prstGeom>
        </p:spPr>
        <p:txBody>
          <a:bodyPr wrap="none" lIns="0" tIns="0" rIns="0" bIns="0" rtlCol="0">
            <a:spAutoFit/>
          </a:bodyPr>
          <a:lstStyle/>
          <a:p>
            <a:pPr algn="l">
              <a:spcAft>
                <a:spcPts val="600"/>
              </a:spcAft>
            </a:pPr>
            <a:r>
              <a:rPr lang="en-US" dirty="0"/>
              <a:t>ZT Applies Compartment-specific policy, continuously. </a:t>
            </a:r>
          </a:p>
        </p:txBody>
      </p:sp>
      <p:sp>
        <p:nvSpPr>
          <p:cNvPr id="21" name="Arrow: Striped Right 20">
            <a:extLst>
              <a:ext uri="{FF2B5EF4-FFF2-40B4-BE49-F238E27FC236}">
                <a16:creationId xmlns:a16="http://schemas.microsoft.com/office/drawing/2014/main" id="{9FD88FA9-C779-42B7-B01F-E844A134B34E}"/>
              </a:ext>
            </a:extLst>
          </p:cNvPr>
          <p:cNvSpPr/>
          <p:nvPr/>
        </p:nvSpPr>
        <p:spPr>
          <a:xfrm>
            <a:off x="4407737" y="3852051"/>
            <a:ext cx="1337140" cy="531010"/>
          </a:xfrm>
          <a:prstGeom prst="stripedRightArrow">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2" name="Oval 21">
            <a:extLst>
              <a:ext uri="{FF2B5EF4-FFF2-40B4-BE49-F238E27FC236}">
                <a16:creationId xmlns:a16="http://schemas.microsoft.com/office/drawing/2014/main" id="{30CAF2E6-3970-470B-97FA-436AB7068DA3}"/>
              </a:ext>
            </a:extLst>
          </p:cNvPr>
          <p:cNvSpPr/>
          <p:nvPr/>
        </p:nvSpPr>
        <p:spPr>
          <a:xfrm>
            <a:off x="8021534" y="3701420"/>
            <a:ext cx="1007482" cy="832269"/>
          </a:xfrm>
          <a:prstGeom prst="ellipse">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1" name="Arrow: Left-Right 10">
            <a:extLst>
              <a:ext uri="{FF2B5EF4-FFF2-40B4-BE49-F238E27FC236}">
                <a16:creationId xmlns:a16="http://schemas.microsoft.com/office/drawing/2014/main" id="{147B0A90-399C-4629-9762-16CFA6FD81D5}"/>
              </a:ext>
            </a:extLst>
          </p:cNvPr>
          <p:cNvSpPr/>
          <p:nvPr/>
        </p:nvSpPr>
        <p:spPr>
          <a:xfrm>
            <a:off x="6258440" y="4045439"/>
            <a:ext cx="755612" cy="232742"/>
          </a:xfrm>
          <a:prstGeom prst="leftRightArrow">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2" name="Flowchart: Decision 11">
            <a:extLst>
              <a:ext uri="{FF2B5EF4-FFF2-40B4-BE49-F238E27FC236}">
                <a16:creationId xmlns:a16="http://schemas.microsoft.com/office/drawing/2014/main" id="{7E86B169-6CCC-4E0E-83D8-A5DAE178BDC4}"/>
              </a:ext>
            </a:extLst>
          </p:cNvPr>
          <p:cNvSpPr/>
          <p:nvPr/>
        </p:nvSpPr>
        <p:spPr>
          <a:xfrm>
            <a:off x="7014053" y="3979248"/>
            <a:ext cx="1007482" cy="365125"/>
          </a:xfrm>
          <a:prstGeom prst="flowChartDecision">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PEP</a:t>
            </a:r>
          </a:p>
        </p:txBody>
      </p:sp>
      <p:sp>
        <p:nvSpPr>
          <p:cNvPr id="17" name="TextBox 16">
            <a:extLst>
              <a:ext uri="{FF2B5EF4-FFF2-40B4-BE49-F238E27FC236}">
                <a16:creationId xmlns:a16="http://schemas.microsoft.com/office/drawing/2014/main" id="{1425F06D-CC46-4274-9289-6013762C3447}"/>
              </a:ext>
            </a:extLst>
          </p:cNvPr>
          <p:cNvSpPr txBox="1"/>
          <p:nvPr/>
        </p:nvSpPr>
        <p:spPr>
          <a:xfrm>
            <a:off x="3290745" y="1748406"/>
            <a:ext cx="8475995" cy="1492716"/>
          </a:xfrm>
          <a:prstGeom prst="rect">
            <a:avLst/>
          </a:prstGeom>
        </p:spPr>
        <p:txBody>
          <a:bodyPr wrap="square" lIns="0" tIns="0" rIns="0" bIns="0" rtlCol="0">
            <a:spAutoFit/>
          </a:bodyPr>
          <a:lstStyle/>
          <a:p>
            <a:pPr algn="l">
              <a:spcAft>
                <a:spcPts val="600"/>
              </a:spcAft>
            </a:pPr>
            <a:r>
              <a:rPr lang="en-US" sz="1200" dirty="0"/>
              <a:t>Least Privilege +                        Require knowing all “subjects”</a:t>
            </a:r>
          </a:p>
          <a:p>
            <a:pPr algn="l">
              <a:spcAft>
                <a:spcPts val="600"/>
              </a:spcAft>
            </a:pPr>
            <a:r>
              <a:rPr lang="en-US" sz="1200" dirty="0"/>
              <a:t>Least Functionality +                 Requires knowing all “objects”</a:t>
            </a:r>
          </a:p>
          <a:p>
            <a:pPr algn="l">
              <a:spcAft>
                <a:spcPts val="600"/>
              </a:spcAft>
            </a:pPr>
            <a:r>
              <a:rPr lang="en-US" sz="1200" dirty="0"/>
              <a:t>Least Accessibility (crypt) +      Requires knowing access needs</a:t>
            </a:r>
          </a:p>
          <a:p>
            <a:pPr algn="l">
              <a:spcAft>
                <a:spcPts val="600"/>
              </a:spcAft>
            </a:pPr>
            <a:r>
              <a:rPr lang="en-US" sz="1200" dirty="0"/>
              <a:t>Least Exposure (posture) +       Requires assessing device, service, platform integrity … dev due car, curation, testing</a:t>
            </a:r>
          </a:p>
          <a:p>
            <a:pPr algn="l">
              <a:spcAft>
                <a:spcPts val="600"/>
              </a:spcAft>
            </a:pPr>
            <a:r>
              <a:rPr lang="en-US" sz="1200" dirty="0"/>
              <a:t>Coherence (peer, temporal)      Requires knowing intended, expected and observed behavior</a:t>
            </a:r>
          </a:p>
          <a:p>
            <a:pPr algn="l">
              <a:spcAft>
                <a:spcPts val="600"/>
              </a:spcAft>
            </a:pPr>
            <a:r>
              <a:rPr lang="en-US" sz="1200" dirty="0"/>
              <a:t>…</a:t>
            </a:r>
          </a:p>
        </p:txBody>
      </p:sp>
      <p:sp>
        <p:nvSpPr>
          <p:cNvPr id="20" name="Arrow: Striped Right 19">
            <a:extLst>
              <a:ext uri="{FF2B5EF4-FFF2-40B4-BE49-F238E27FC236}">
                <a16:creationId xmlns:a16="http://schemas.microsoft.com/office/drawing/2014/main" id="{6F585F9B-F27B-440B-9C88-BD0887B701D0}"/>
              </a:ext>
            </a:extLst>
          </p:cNvPr>
          <p:cNvSpPr/>
          <p:nvPr/>
        </p:nvSpPr>
        <p:spPr>
          <a:xfrm>
            <a:off x="8151028" y="1815935"/>
            <a:ext cx="45719" cy="45719"/>
          </a:xfrm>
          <a:prstGeom prst="stripedRightArrow">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24" name="Straight Arrow Connector 23">
            <a:extLst>
              <a:ext uri="{FF2B5EF4-FFF2-40B4-BE49-F238E27FC236}">
                <a16:creationId xmlns:a16="http://schemas.microsoft.com/office/drawing/2014/main" id="{F6A14E79-6282-42DE-B1AC-173B2FBA674D}"/>
              </a:ext>
            </a:extLst>
          </p:cNvPr>
          <p:cNvCxnSpPr>
            <a:cxnSpLocks/>
            <a:stCxn id="17" idx="2"/>
            <a:endCxn id="12" idx="0"/>
          </p:cNvCxnSpPr>
          <p:nvPr/>
        </p:nvCxnSpPr>
        <p:spPr bwMode="gray">
          <a:xfrm flipH="1">
            <a:off x="7517794" y="3241122"/>
            <a:ext cx="10949" cy="73812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 name="Arc 4">
            <a:extLst>
              <a:ext uri="{FF2B5EF4-FFF2-40B4-BE49-F238E27FC236}">
                <a16:creationId xmlns:a16="http://schemas.microsoft.com/office/drawing/2014/main" id="{8692187E-0FF6-4951-AE9E-0E3A36E883D4}"/>
              </a:ext>
            </a:extLst>
          </p:cNvPr>
          <p:cNvSpPr/>
          <p:nvPr/>
        </p:nvSpPr>
        <p:spPr bwMode="gray">
          <a:xfrm>
            <a:off x="7254973" y="4257076"/>
            <a:ext cx="503740" cy="583474"/>
          </a:xfrm>
          <a:prstGeom prst="arc">
            <a:avLst>
              <a:gd name="adj1" fmla="val 17686524"/>
              <a:gd name="adj2" fmla="val 14726643"/>
            </a:avLst>
          </a:prstGeom>
          <a:ln w="25400">
            <a:solidFill>
              <a:schemeClr val="tx1"/>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4321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9D995-0BB5-4A91-B89E-4AC17BB6A922}"/>
              </a:ext>
            </a:extLst>
          </p:cNvPr>
          <p:cNvSpPr>
            <a:spLocks noGrp="1"/>
          </p:cNvSpPr>
          <p:nvPr>
            <p:ph type="title"/>
          </p:nvPr>
        </p:nvSpPr>
        <p:spPr/>
        <p:txBody>
          <a:bodyPr/>
          <a:lstStyle/>
          <a:p>
            <a:r>
              <a:rPr lang="en-US" dirty="0"/>
              <a:t>ZT Implies Many Continuous Enforcement Points … and Their Alerts</a:t>
            </a:r>
          </a:p>
        </p:txBody>
      </p:sp>
      <p:sp>
        <p:nvSpPr>
          <p:cNvPr id="3" name="Footer Placeholder 2">
            <a:extLst>
              <a:ext uri="{FF2B5EF4-FFF2-40B4-BE49-F238E27FC236}">
                <a16:creationId xmlns:a16="http://schemas.microsoft.com/office/drawing/2014/main" id="{1C557571-4EF1-40AE-810B-0B719A45D6B6}"/>
              </a:ext>
            </a:extLst>
          </p:cNvPr>
          <p:cNvSpPr>
            <a:spLocks noGrp="1"/>
          </p:cNvSpPr>
          <p:nvPr>
            <p:ph type="ftr" sz="quarter" idx="11"/>
          </p:nvPr>
        </p:nvSpPr>
        <p:spPr/>
        <p:txBody>
          <a:bodyPr/>
          <a:lstStyle/>
          <a:p>
            <a:r>
              <a:rPr lang="en-US"/>
              <a:t>CONFIDENTIAL</a:t>
            </a:r>
          </a:p>
        </p:txBody>
      </p:sp>
      <p:sp>
        <p:nvSpPr>
          <p:cNvPr id="4" name="Slide Number Placeholder 3">
            <a:extLst>
              <a:ext uri="{FF2B5EF4-FFF2-40B4-BE49-F238E27FC236}">
                <a16:creationId xmlns:a16="http://schemas.microsoft.com/office/drawing/2014/main" id="{4ECEBA76-5F76-4467-B3F3-282EEBC24602}"/>
              </a:ext>
            </a:extLst>
          </p:cNvPr>
          <p:cNvSpPr>
            <a:spLocks noGrp="1"/>
          </p:cNvSpPr>
          <p:nvPr>
            <p:ph type="sldNum" sz="quarter" idx="12"/>
          </p:nvPr>
        </p:nvSpPr>
        <p:spPr/>
        <p:txBody>
          <a:bodyPr/>
          <a:lstStyle/>
          <a:p>
            <a:fld id="{6EA6D8CF-3CDE-4807-BCD2-C9F2B831AAA5}" type="slidenum">
              <a:rPr lang="en-US" smtClean="0"/>
              <a:t>8</a:t>
            </a:fld>
            <a:endParaRPr lang="en-US"/>
          </a:p>
        </p:txBody>
      </p:sp>
      <p:sp>
        <p:nvSpPr>
          <p:cNvPr id="36" name="TextBox 35">
            <a:extLst>
              <a:ext uri="{FF2B5EF4-FFF2-40B4-BE49-F238E27FC236}">
                <a16:creationId xmlns:a16="http://schemas.microsoft.com/office/drawing/2014/main" id="{6C337E5F-C470-4D8C-8366-84714E6AFF9F}"/>
              </a:ext>
            </a:extLst>
          </p:cNvPr>
          <p:cNvSpPr txBox="1"/>
          <p:nvPr/>
        </p:nvSpPr>
        <p:spPr>
          <a:xfrm>
            <a:off x="579809" y="914841"/>
            <a:ext cx="9018494" cy="276999"/>
          </a:xfrm>
          <a:prstGeom prst="rect">
            <a:avLst/>
          </a:prstGeom>
        </p:spPr>
        <p:txBody>
          <a:bodyPr wrap="none" lIns="0" tIns="0" rIns="0" bIns="0" rtlCol="0">
            <a:spAutoFit/>
          </a:bodyPr>
          <a:lstStyle/>
          <a:p>
            <a:pPr algn="l">
              <a:spcAft>
                <a:spcPts val="600"/>
              </a:spcAft>
            </a:pPr>
            <a:r>
              <a:rPr lang="en-US" dirty="0"/>
              <a:t>ZT Require Classification by Association to Business Impact :  Risk = Prob  * Impact</a:t>
            </a:r>
          </a:p>
        </p:txBody>
      </p:sp>
      <p:sp>
        <p:nvSpPr>
          <p:cNvPr id="21" name="Arrow: Striped Right 20">
            <a:extLst>
              <a:ext uri="{FF2B5EF4-FFF2-40B4-BE49-F238E27FC236}">
                <a16:creationId xmlns:a16="http://schemas.microsoft.com/office/drawing/2014/main" id="{9FD88FA9-C779-42B7-B01F-E844A134B34E}"/>
              </a:ext>
            </a:extLst>
          </p:cNvPr>
          <p:cNvSpPr/>
          <p:nvPr/>
        </p:nvSpPr>
        <p:spPr>
          <a:xfrm>
            <a:off x="4407737" y="3852051"/>
            <a:ext cx="1337140" cy="531010"/>
          </a:xfrm>
          <a:prstGeom prst="stripedRightArrow">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0" name="Arrow: Striped Right 19">
            <a:extLst>
              <a:ext uri="{FF2B5EF4-FFF2-40B4-BE49-F238E27FC236}">
                <a16:creationId xmlns:a16="http://schemas.microsoft.com/office/drawing/2014/main" id="{6F585F9B-F27B-440B-9C88-BD0887B701D0}"/>
              </a:ext>
            </a:extLst>
          </p:cNvPr>
          <p:cNvSpPr/>
          <p:nvPr/>
        </p:nvSpPr>
        <p:spPr>
          <a:xfrm>
            <a:off x="8151028" y="1815935"/>
            <a:ext cx="45719" cy="45719"/>
          </a:xfrm>
          <a:prstGeom prst="stripedRightArrow">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Oval 13">
            <a:extLst>
              <a:ext uri="{FF2B5EF4-FFF2-40B4-BE49-F238E27FC236}">
                <a16:creationId xmlns:a16="http://schemas.microsoft.com/office/drawing/2014/main" id="{93B6FBE1-70DE-4DA6-BEBF-7695469EF2E2}"/>
              </a:ext>
            </a:extLst>
          </p:cNvPr>
          <p:cNvSpPr/>
          <p:nvPr/>
        </p:nvSpPr>
        <p:spPr>
          <a:xfrm>
            <a:off x="2710354" y="4383061"/>
            <a:ext cx="1007482" cy="83226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Arrow: Left-Right 14">
            <a:extLst>
              <a:ext uri="{FF2B5EF4-FFF2-40B4-BE49-F238E27FC236}">
                <a16:creationId xmlns:a16="http://schemas.microsoft.com/office/drawing/2014/main" id="{2CF29ECA-1055-4578-AC18-84E0A7158C03}"/>
              </a:ext>
            </a:extLst>
          </p:cNvPr>
          <p:cNvSpPr/>
          <p:nvPr/>
        </p:nvSpPr>
        <p:spPr>
          <a:xfrm>
            <a:off x="947260" y="4727080"/>
            <a:ext cx="755612" cy="232742"/>
          </a:xfrm>
          <a:prstGeom prst="lef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 name="Flowchart: Decision 15">
            <a:extLst>
              <a:ext uri="{FF2B5EF4-FFF2-40B4-BE49-F238E27FC236}">
                <a16:creationId xmlns:a16="http://schemas.microsoft.com/office/drawing/2014/main" id="{878E0B61-0A4F-4E21-9BA4-BEBCEAF35FEE}"/>
              </a:ext>
            </a:extLst>
          </p:cNvPr>
          <p:cNvSpPr/>
          <p:nvPr/>
        </p:nvSpPr>
        <p:spPr>
          <a:xfrm>
            <a:off x="1702873" y="4660889"/>
            <a:ext cx="1007482" cy="365125"/>
          </a:xfrm>
          <a:prstGeom prst="flowChartDecisi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PEP</a:t>
            </a:r>
          </a:p>
        </p:txBody>
      </p:sp>
      <p:sp>
        <p:nvSpPr>
          <p:cNvPr id="19" name="Oval 18">
            <a:extLst>
              <a:ext uri="{FF2B5EF4-FFF2-40B4-BE49-F238E27FC236}">
                <a16:creationId xmlns:a16="http://schemas.microsoft.com/office/drawing/2014/main" id="{489F0F25-30EE-4C76-B067-519783A06046}"/>
              </a:ext>
            </a:extLst>
          </p:cNvPr>
          <p:cNvSpPr/>
          <p:nvPr/>
        </p:nvSpPr>
        <p:spPr>
          <a:xfrm>
            <a:off x="2707611" y="3517696"/>
            <a:ext cx="1007482" cy="83226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Arrow: Left-Right 22">
            <a:extLst>
              <a:ext uri="{FF2B5EF4-FFF2-40B4-BE49-F238E27FC236}">
                <a16:creationId xmlns:a16="http://schemas.microsoft.com/office/drawing/2014/main" id="{13416531-2A1C-41BA-A958-6773B2C556F0}"/>
              </a:ext>
            </a:extLst>
          </p:cNvPr>
          <p:cNvSpPr/>
          <p:nvPr/>
        </p:nvSpPr>
        <p:spPr>
          <a:xfrm>
            <a:off x="944517" y="3861715"/>
            <a:ext cx="755612" cy="232742"/>
          </a:xfrm>
          <a:prstGeom prst="lef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5" name="Flowchart: Decision 24">
            <a:extLst>
              <a:ext uri="{FF2B5EF4-FFF2-40B4-BE49-F238E27FC236}">
                <a16:creationId xmlns:a16="http://schemas.microsoft.com/office/drawing/2014/main" id="{D68EA431-C5DC-4E4C-967A-2B81E373B188}"/>
              </a:ext>
            </a:extLst>
          </p:cNvPr>
          <p:cNvSpPr/>
          <p:nvPr/>
        </p:nvSpPr>
        <p:spPr>
          <a:xfrm>
            <a:off x="1700130" y="3795524"/>
            <a:ext cx="1007482" cy="365125"/>
          </a:xfrm>
          <a:prstGeom prst="flowChartDecisi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PEP</a:t>
            </a:r>
          </a:p>
        </p:txBody>
      </p:sp>
      <p:sp>
        <p:nvSpPr>
          <p:cNvPr id="26" name="Oval 25">
            <a:extLst>
              <a:ext uri="{FF2B5EF4-FFF2-40B4-BE49-F238E27FC236}">
                <a16:creationId xmlns:a16="http://schemas.microsoft.com/office/drawing/2014/main" id="{347AD7AC-89D3-433F-B166-FAABDB3648F1}"/>
              </a:ext>
            </a:extLst>
          </p:cNvPr>
          <p:cNvSpPr/>
          <p:nvPr/>
        </p:nvSpPr>
        <p:spPr>
          <a:xfrm>
            <a:off x="2702132" y="2646341"/>
            <a:ext cx="1007482" cy="83226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7" name="Arrow: Left-Right 26">
            <a:extLst>
              <a:ext uri="{FF2B5EF4-FFF2-40B4-BE49-F238E27FC236}">
                <a16:creationId xmlns:a16="http://schemas.microsoft.com/office/drawing/2014/main" id="{B70DC122-C5B1-403B-AE66-188D03106D75}"/>
              </a:ext>
            </a:extLst>
          </p:cNvPr>
          <p:cNvSpPr/>
          <p:nvPr/>
        </p:nvSpPr>
        <p:spPr>
          <a:xfrm>
            <a:off x="939038" y="2990360"/>
            <a:ext cx="755612" cy="232742"/>
          </a:xfrm>
          <a:prstGeom prst="lef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lowchart: Decision 27">
            <a:extLst>
              <a:ext uri="{FF2B5EF4-FFF2-40B4-BE49-F238E27FC236}">
                <a16:creationId xmlns:a16="http://schemas.microsoft.com/office/drawing/2014/main" id="{0C8DC574-FEDB-434D-B5A4-126D7917BB0B}"/>
              </a:ext>
            </a:extLst>
          </p:cNvPr>
          <p:cNvSpPr/>
          <p:nvPr/>
        </p:nvSpPr>
        <p:spPr>
          <a:xfrm>
            <a:off x="1694651" y="2924169"/>
            <a:ext cx="1007482" cy="365125"/>
          </a:xfrm>
          <a:prstGeom prst="flowChartDecisi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PEP</a:t>
            </a:r>
          </a:p>
        </p:txBody>
      </p:sp>
      <p:sp>
        <p:nvSpPr>
          <p:cNvPr id="29" name="Oval 28">
            <a:extLst>
              <a:ext uri="{FF2B5EF4-FFF2-40B4-BE49-F238E27FC236}">
                <a16:creationId xmlns:a16="http://schemas.microsoft.com/office/drawing/2014/main" id="{A70E97AF-7213-4DC7-888E-C9C42C32F4E1}"/>
              </a:ext>
            </a:extLst>
          </p:cNvPr>
          <p:cNvSpPr/>
          <p:nvPr/>
        </p:nvSpPr>
        <p:spPr>
          <a:xfrm>
            <a:off x="2756895" y="5476842"/>
            <a:ext cx="1007482" cy="832269"/>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0" name="Arrow: Left-Right 29">
            <a:extLst>
              <a:ext uri="{FF2B5EF4-FFF2-40B4-BE49-F238E27FC236}">
                <a16:creationId xmlns:a16="http://schemas.microsoft.com/office/drawing/2014/main" id="{C64F17FD-2CCB-48A1-9C73-605001B0CCFB}"/>
              </a:ext>
            </a:extLst>
          </p:cNvPr>
          <p:cNvSpPr/>
          <p:nvPr/>
        </p:nvSpPr>
        <p:spPr>
          <a:xfrm>
            <a:off x="993801" y="5820861"/>
            <a:ext cx="755612" cy="232742"/>
          </a:xfrm>
          <a:prstGeom prst="lef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1" name="Flowchart: Decision 30">
            <a:extLst>
              <a:ext uri="{FF2B5EF4-FFF2-40B4-BE49-F238E27FC236}">
                <a16:creationId xmlns:a16="http://schemas.microsoft.com/office/drawing/2014/main" id="{5F65200C-8574-4E64-90D0-D9ADC71DB6FA}"/>
              </a:ext>
            </a:extLst>
          </p:cNvPr>
          <p:cNvSpPr/>
          <p:nvPr/>
        </p:nvSpPr>
        <p:spPr>
          <a:xfrm>
            <a:off x="1749414" y="5754670"/>
            <a:ext cx="1007482" cy="365125"/>
          </a:xfrm>
          <a:prstGeom prst="flowChartDecisi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PEP</a:t>
            </a:r>
          </a:p>
        </p:txBody>
      </p:sp>
      <p:sp>
        <p:nvSpPr>
          <p:cNvPr id="5" name="TextBox 4">
            <a:extLst>
              <a:ext uri="{FF2B5EF4-FFF2-40B4-BE49-F238E27FC236}">
                <a16:creationId xmlns:a16="http://schemas.microsoft.com/office/drawing/2014/main" id="{F5D6878B-0E00-4EF7-8849-C1B5F05F66FD}"/>
              </a:ext>
            </a:extLst>
          </p:cNvPr>
          <p:cNvSpPr txBox="1"/>
          <p:nvPr/>
        </p:nvSpPr>
        <p:spPr>
          <a:xfrm>
            <a:off x="2055593" y="5072911"/>
            <a:ext cx="296556"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0" tIns="0" rIns="0" bIns="0" rtlCol="0">
            <a:spAutoFit/>
          </a:bodyPr>
          <a:lstStyle/>
          <a:p>
            <a:pPr algn="l">
              <a:spcAft>
                <a:spcPts val="600"/>
              </a:spcAft>
            </a:pPr>
            <a:r>
              <a:rPr lang="en-US" sz="3200" dirty="0"/>
              <a:t>…</a:t>
            </a:r>
          </a:p>
        </p:txBody>
      </p:sp>
      <p:sp>
        <p:nvSpPr>
          <p:cNvPr id="32" name="Oval 31">
            <a:extLst>
              <a:ext uri="{FF2B5EF4-FFF2-40B4-BE49-F238E27FC236}">
                <a16:creationId xmlns:a16="http://schemas.microsoft.com/office/drawing/2014/main" id="{8F79A404-7963-4817-B11D-57FF571DFC99}"/>
              </a:ext>
            </a:extLst>
          </p:cNvPr>
          <p:cNvSpPr/>
          <p:nvPr/>
        </p:nvSpPr>
        <p:spPr>
          <a:xfrm>
            <a:off x="8336848" y="4154659"/>
            <a:ext cx="1007482" cy="832269"/>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 name="Arrow: Left-Right 32">
            <a:extLst>
              <a:ext uri="{FF2B5EF4-FFF2-40B4-BE49-F238E27FC236}">
                <a16:creationId xmlns:a16="http://schemas.microsoft.com/office/drawing/2014/main" id="{FE5BAAD0-E858-4489-AA5E-216AA1B0A8BC}"/>
              </a:ext>
            </a:extLst>
          </p:cNvPr>
          <p:cNvSpPr/>
          <p:nvPr/>
        </p:nvSpPr>
        <p:spPr>
          <a:xfrm>
            <a:off x="6573754" y="4498678"/>
            <a:ext cx="755612" cy="232742"/>
          </a:xfrm>
          <a:prstGeom prst="leftRight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4" name="Flowchart: Decision 33">
            <a:extLst>
              <a:ext uri="{FF2B5EF4-FFF2-40B4-BE49-F238E27FC236}">
                <a16:creationId xmlns:a16="http://schemas.microsoft.com/office/drawing/2014/main" id="{44E4D574-53CE-454A-80A5-C31E05110423}"/>
              </a:ext>
            </a:extLst>
          </p:cNvPr>
          <p:cNvSpPr/>
          <p:nvPr/>
        </p:nvSpPr>
        <p:spPr>
          <a:xfrm>
            <a:off x="7329367" y="4432487"/>
            <a:ext cx="1007482" cy="365125"/>
          </a:xfrm>
          <a:prstGeom prst="flowChartDecision">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PEP</a:t>
            </a:r>
          </a:p>
        </p:txBody>
      </p:sp>
      <p:sp>
        <p:nvSpPr>
          <p:cNvPr id="35" name="Oval 34">
            <a:extLst>
              <a:ext uri="{FF2B5EF4-FFF2-40B4-BE49-F238E27FC236}">
                <a16:creationId xmlns:a16="http://schemas.microsoft.com/office/drawing/2014/main" id="{0D056A6F-69C8-450B-89A4-DDA181608A49}"/>
              </a:ext>
            </a:extLst>
          </p:cNvPr>
          <p:cNvSpPr/>
          <p:nvPr/>
        </p:nvSpPr>
        <p:spPr>
          <a:xfrm>
            <a:off x="8301255" y="3289294"/>
            <a:ext cx="1007482" cy="832269"/>
          </a:xfrm>
          <a:prstGeom prst="ellipse">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 name="Arrow: Left-Right 36">
            <a:extLst>
              <a:ext uri="{FF2B5EF4-FFF2-40B4-BE49-F238E27FC236}">
                <a16:creationId xmlns:a16="http://schemas.microsoft.com/office/drawing/2014/main" id="{9655F302-3D9A-44A5-82D9-AD03933D84B7}"/>
              </a:ext>
            </a:extLst>
          </p:cNvPr>
          <p:cNvSpPr/>
          <p:nvPr/>
        </p:nvSpPr>
        <p:spPr>
          <a:xfrm>
            <a:off x="6538161" y="3633313"/>
            <a:ext cx="755612" cy="232742"/>
          </a:xfrm>
          <a:prstGeom prst="leftRightArrow">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8" name="Flowchart: Decision 37">
            <a:extLst>
              <a:ext uri="{FF2B5EF4-FFF2-40B4-BE49-F238E27FC236}">
                <a16:creationId xmlns:a16="http://schemas.microsoft.com/office/drawing/2014/main" id="{02059DD0-0E90-4B9B-B3FD-1131FAEB6711}"/>
              </a:ext>
            </a:extLst>
          </p:cNvPr>
          <p:cNvSpPr/>
          <p:nvPr/>
        </p:nvSpPr>
        <p:spPr>
          <a:xfrm>
            <a:off x="7293774" y="3567122"/>
            <a:ext cx="1007482" cy="365125"/>
          </a:xfrm>
          <a:prstGeom prst="flowChartDecision">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PEP</a:t>
            </a:r>
          </a:p>
        </p:txBody>
      </p:sp>
      <p:sp>
        <p:nvSpPr>
          <p:cNvPr id="39" name="Oval 38">
            <a:extLst>
              <a:ext uri="{FF2B5EF4-FFF2-40B4-BE49-F238E27FC236}">
                <a16:creationId xmlns:a16="http://schemas.microsoft.com/office/drawing/2014/main" id="{3BB9AFE4-EBF7-4322-ABE9-C205B290FFC0}"/>
              </a:ext>
            </a:extLst>
          </p:cNvPr>
          <p:cNvSpPr/>
          <p:nvPr/>
        </p:nvSpPr>
        <p:spPr>
          <a:xfrm>
            <a:off x="8246501" y="2417939"/>
            <a:ext cx="1007482" cy="83226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 name="Arrow: Left-Right 39">
            <a:extLst>
              <a:ext uri="{FF2B5EF4-FFF2-40B4-BE49-F238E27FC236}">
                <a16:creationId xmlns:a16="http://schemas.microsoft.com/office/drawing/2014/main" id="{60264D21-E070-49A3-B320-BBD262CEE727}"/>
              </a:ext>
            </a:extLst>
          </p:cNvPr>
          <p:cNvSpPr/>
          <p:nvPr/>
        </p:nvSpPr>
        <p:spPr>
          <a:xfrm>
            <a:off x="6483407" y="2761958"/>
            <a:ext cx="755612" cy="232742"/>
          </a:xfrm>
          <a:prstGeom prst="lef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 name="Flowchart: Decision 40">
            <a:extLst>
              <a:ext uri="{FF2B5EF4-FFF2-40B4-BE49-F238E27FC236}">
                <a16:creationId xmlns:a16="http://schemas.microsoft.com/office/drawing/2014/main" id="{5FDF7D93-DC31-4DEC-B0A5-620F4D0421D8}"/>
              </a:ext>
            </a:extLst>
          </p:cNvPr>
          <p:cNvSpPr/>
          <p:nvPr/>
        </p:nvSpPr>
        <p:spPr>
          <a:xfrm>
            <a:off x="7239020" y="2695767"/>
            <a:ext cx="1007482" cy="365125"/>
          </a:xfrm>
          <a:prstGeom prst="flowChartDecision">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PEP</a:t>
            </a:r>
          </a:p>
        </p:txBody>
      </p:sp>
      <p:sp>
        <p:nvSpPr>
          <p:cNvPr id="42" name="Oval 41">
            <a:extLst>
              <a:ext uri="{FF2B5EF4-FFF2-40B4-BE49-F238E27FC236}">
                <a16:creationId xmlns:a16="http://schemas.microsoft.com/office/drawing/2014/main" id="{D6717EBA-167C-4B8C-938F-9AA68E2A5FFF}"/>
              </a:ext>
            </a:extLst>
          </p:cNvPr>
          <p:cNvSpPr/>
          <p:nvPr/>
        </p:nvSpPr>
        <p:spPr>
          <a:xfrm>
            <a:off x="8372439" y="5248440"/>
            <a:ext cx="1007482" cy="832269"/>
          </a:xfrm>
          <a:prstGeom prst="ellipse">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 name="Arrow: Left-Right 42">
            <a:extLst>
              <a:ext uri="{FF2B5EF4-FFF2-40B4-BE49-F238E27FC236}">
                <a16:creationId xmlns:a16="http://schemas.microsoft.com/office/drawing/2014/main" id="{96B6DA2F-8811-49C0-A54A-A9D8EC49FA2F}"/>
              </a:ext>
            </a:extLst>
          </p:cNvPr>
          <p:cNvSpPr/>
          <p:nvPr/>
        </p:nvSpPr>
        <p:spPr>
          <a:xfrm>
            <a:off x="6609345" y="5592459"/>
            <a:ext cx="755612" cy="232742"/>
          </a:xfrm>
          <a:prstGeom prst="leftRightArrow">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 name="Flowchart: Decision 43">
            <a:extLst>
              <a:ext uri="{FF2B5EF4-FFF2-40B4-BE49-F238E27FC236}">
                <a16:creationId xmlns:a16="http://schemas.microsoft.com/office/drawing/2014/main" id="{1B5ED815-E842-4DAB-BA4C-1C7CABA65E3C}"/>
              </a:ext>
            </a:extLst>
          </p:cNvPr>
          <p:cNvSpPr/>
          <p:nvPr/>
        </p:nvSpPr>
        <p:spPr>
          <a:xfrm>
            <a:off x="7364958" y="5526268"/>
            <a:ext cx="1007482" cy="365125"/>
          </a:xfrm>
          <a:prstGeom prst="flowChartDecision">
            <a:avLst/>
          </a:prstGeom>
          <a:solidFill>
            <a:schemeClr val="accent1"/>
          </a:solidFill>
          <a:ln w="25400">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PEP</a:t>
            </a:r>
          </a:p>
        </p:txBody>
      </p:sp>
      <p:sp>
        <p:nvSpPr>
          <p:cNvPr id="45" name="TextBox 44">
            <a:extLst>
              <a:ext uri="{FF2B5EF4-FFF2-40B4-BE49-F238E27FC236}">
                <a16:creationId xmlns:a16="http://schemas.microsoft.com/office/drawing/2014/main" id="{56638558-384A-4F55-B65C-FDF6F7AB3AE4}"/>
              </a:ext>
            </a:extLst>
          </p:cNvPr>
          <p:cNvSpPr txBox="1"/>
          <p:nvPr/>
        </p:nvSpPr>
        <p:spPr>
          <a:xfrm>
            <a:off x="7649237" y="4844509"/>
            <a:ext cx="296556" cy="492443"/>
          </a:xfrm>
          <a:prstGeom prst="rect">
            <a:avLst/>
          </a:prstGeom>
        </p:spPr>
        <p:txBody>
          <a:bodyPr wrap="none" lIns="0" tIns="0" rIns="0" bIns="0" rtlCol="0">
            <a:spAutoFit/>
          </a:bodyPr>
          <a:lstStyle/>
          <a:p>
            <a:pPr algn="l">
              <a:spcAft>
                <a:spcPts val="600"/>
              </a:spcAft>
            </a:pPr>
            <a:r>
              <a:rPr lang="en-US" sz="3200" dirty="0"/>
              <a:t>…</a:t>
            </a:r>
          </a:p>
        </p:txBody>
      </p:sp>
      <p:sp>
        <p:nvSpPr>
          <p:cNvPr id="46" name="Oval 45">
            <a:extLst>
              <a:ext uri="{FF2B5EF4-FFF2-40B4-BE49-F238E27FC236}">
                <a16:creationId xmlns:a16="http://schemas.microsoft.com/office/drawing/2014/main" id="{EE66A270-57B7-4614-9436-FBFC56CAAAD7}"/>
              </a:ext>
            </a:extLst>
          </p:cNvPr>
          <p:cNvSpPr/>
          <p:nvPr/>
        </p:nvSpPr>
        <p:spPr>
          <a:xfrm>
            <a:off x="9379921" y="1725974"/>
            <a:ext cx="339951" cy="365125"/>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7" name="Oval 46">
            <a:extLst>
              <a:ext uri="{FF2B5EF4-FFF2-40B4-BE49-F238E27FC236}">
                <a16:creationId xmlns:a16="http://schemas.microsoft.com/office/drawing/2014/main" id="{4B471AC2-321C-4781-BBCF-9FAAADAA2FD7}"/>
              </a:ext>
            </a:extLst>
          </p:cNvPr>
          <p:cNvSpPr/>
          <p:nvPr/>
        </p:nvSpPr>
        <p:spPr>
          <a:xfrm>
            <a:off x="9809843" y="1191840"/>
            <a:ext cx="339951" cy="365125"/>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7" name="Straight Arrow Connector 6">
            <a:extLst>
              <a:ext uri="{FF2B5EF4-FFF2-40B4-BE49-F238E27FC236}">
                <a16:creationId xmlns:a16="http://schemas.microsoft.com/office/drawing/2014/main" id="{6D21222D-698D-4B6D-A46D-19EF92DA8E1A}"/>
              </a:ext>
            </a:extLst>
          </p:cNvPr>
          <p:cNvCxnSpPr>
            <a:cxnSpLocks/>
            <a:stCxn id="39" idx="7"/>
            <a:endCxn id="46" idx="3"/>
          </p:cNvCxnSpPr>
          <p:nvPr/>
        </p:nvCxnSpPr>
        <p:spPr bwMode="gray">
          <a:xfrm flipV="1">
            <a:off x="9106441" y="2037628"/>
            <a:ext cx="323265" cy="50219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788CD3D-D8E1-4128-8C8A-AF74D635CA4D}"/>
              </a:ext>
            </a:extLst>
          </p:cNvPr>
          <p:cNvCxnSpPr>
            <a:cxnSpLocks/>
            <a:stCxn id="46" idx="7"/>
            <a:endCxn id="47" idx="3"/>
          </p:cNvCxnSpPr>
          <p:nvPr/>
        </p:nvCxnSpPr>
        <p:spPr bwMode="gray">
          <a:xfrm flipV="1">
            <a:off x="9670087" y="1503494"/>
            <a:ext cx="189541" cy="27595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1C7AF1CE-ACAE-4364-BB21-8BDE0375B19B}"/>
              </a:ext>
            </a:extLst>
          </p:cNvPr>
          <p:cNvSpPr/>
          <p:nvPr/>
        </p:nvSpPr>
        <p:spPr>
          <a:xfrm>
            <a:off x="9764858" y="1725974"/>
            <a:ext cx="339951" cy="365125"/>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55" name="Straight Arrow Connector 54">
            <a:extLst>
              <a:ext uri="{FF2B5EF4-FFF2-40B4-BE49-F238E27FC236}">
                <a16:creationId xmlns:a16="http://schemas.microsoft.com/office/drawing/2014/main" id="{DB506224-14FE-43FF-A546-FD9AB6C3DEFE}"/>
              </a:ext>
            </a:extLst>
          </p:cNvPr>
          <p:cNvCxnSpPr>
            <a:cxnSpLocks/>
            <a:stCxn id="54" idx="0"/>
            <a:endCxn id="47" idx="4"/>
          </p:cNvCxnSpPr>
          <p:nvPr/>
        </p:nvCxnSpPr>
        <p:spPr bwMode="gray">
          <a:xfrm flipV="1">
            <a:off x="9934834" y="1556965"/>
            <a:ext cx="44985" cy="16900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30C268BF-1462-468A-AC40-CB9783E97B52}"/>
              </a:ext>
            </a:extLst>
          </p:cNvPr>
          <p:cNvSpPr/>
          <p:nvPr/>
        </p:nvSpPr>
        <p:spPr>
          <a:xfrm>
            <a:off x="10244565" y="1679091"/>
            <a:ext cx="339951" cy="365125"/>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57" name="Straight Arrow Connector 56">
            <a:extLst>
              <a:ext uri="{FF2B5EF4-FFF2-40B4-BE49-F238E27FC236}">
                <a16:creationId xmlns:a16="http://schemas.microsoft.com/office/drawing/2014/main" id="{E0B94ED2-EEE2-4012-94B6-38F70920315F}"/>
              </a:ext>
            </a:extLst>
          </p:cNvPr>
          <p:cNvCxnSpPr>
            <a:cxnSpLocks/>
            <a:stCxn id="56" idx="1"/>
            <a:endCxn id="47" idx="5"/>
          </p:cNvCxnSpPr>
          <p:nvPr/>
        </p:nvCxnSpPr>
        <p:spPr bwMode="gray">
          <a:xfrm flipH="1" flipV="1">
            <a:off x="10100009" y="1503494"/>
            <a:ext cx="194341" cy="2290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BB3082A-E318-45BE-A7C2-EB0EF3EC4A34}"/>
              </a:ext>
            </a:extLst>
          </p:cNvPr>
          <p:cNvSpPr txBox="1"/>
          <p:nvPr/>
        </p:nvSpPr>
        <p:spPr>
          <a:xfrm>
            <a:off x="10565955" y="1167529"/>
            <a:ext cx="1569340" cy="184666"/>
          </a:xfrm>
          <a:prstGeom prst="rect">
            <a:avLst/>
          </a:prstGeom>
        </p:spPr>
        <p:txBody>
          <a:bodyPr wrap="none" lIns="0" tIns="0" rIns="0" bIns="0" rtlCol="0">
            <a:spAutoFit/>
          </a:bodyPr>
          <a:lstStyle/>
          <a:p>
            <a:pPr algn="l">
              <a:spcAft>
                <a:spcPts val="600"/>
              </a:spcAft>
            </a:pPr>
            <a:r>
              <a:rPr lang="en-US" sz="1200" dirty="0"/>
              <a:t>Categorized Function</a:t>
            </a:r>
          </a:p>
        </p:txBody>
      </p:sp>
      <p:sp>
        <p:nvSpPr>
          <p:cNvPr id="63" name="TextBox 62">
            <a:extLst>
              <a:ext uri="{FF2B5EF4-FFF2-40B4-BE49-F238E27FC236}">
                <a16:creationId xmlns:a16="http://schemas.microsoft.com/office/drawing/2014/main" id="{51BCA868-B9C2-4A54-84E9-AAC50ED822E9}"/>
              </a:ext>
            </a:extLst>
          </p:cNvPr>
          <p:cNvSpPr txBox="1"/>
          <p:nvPr/>
        </p:nvSpPr>
        <p:spPr>
          <a:xfrm>
            <a:off x="10630075" y="1733656"/>
            <a:ext cx="1461939" cy="184666"/>
          </a:xfrm>
          <a:prstGeom prst="rect">
            <a:avLst/>
          </a:prstGeom>
        </p:spPr>
        <p:txBody>
          <a:bodyPr wrap="none" lIns="0" tIns="0" rIns="0" bIns="0" rtlCol="0">
            <a:spAutoFit/>
          </a:bodyPr>
          <a:lstStyle/>
          <a:p>
            <a:pPr algn="l">
              <a:spcAft>
                <a:spcPts val="600"/>
              </a:spcAft>
            </a:pPr>
            <a:r>
              <a:rPr lang="en-US" sz="1200" dirty="0"/>
              <a:t>Categorized Service</a:t>
            </a:r>
          </a:p>
        </p:txBody>
      </p:sp>
      <p:sp>
        <p:nvSpPr>
          <p:cNvPr id="64" name="TextBox 63">
            <a:extLst>
              <a:ext uri="{FF2B5EF4-FFF2-40B4-BE49-F238E27FC236}">
                <a16:creationId xmlns:a16="http://schemas.microsoft.com/office/drawing/2014/main" id="{3A03BEA5-F05D-4923-937E-B9E61D4ACE14}"/>
              </a:ext>
            </a:extLst>
          </p:cNvPr>
          <p:cNvSpPr txBox="1"/>
          <p:nvPr/>
        </p:nvSpPr>
        <p:spPr>
          <a:xfrm>
            <a:off x="10619655" y="2669625"/>
            <a:ext cx="1364156" cy="184666"/>
          </a:xfrm>
          <a:prstGeom prst="rect">
            <a:avLst/>
          </a:prstGeom>
        </p:spPr>
        <p:txBody>
          <a:bodyPr wrap="none" lIns="0" tIns="0" rIns="0" bIns="0" rtlCol="0">
            <a:spAutoFit/>
          </a:bodyPr>
          <a:lstStyle/>
          <a:p>
            <a:pPr algn="l">
              <a:spcAft>
                <a:spcPts val="600"/>
              </a:spcAft>
            </a:pPr>
            <a:r>
              <a:rPr lang="en-US" sz="1200" dirty="0"/>
              <a:t>Categorized Comp</a:t>
            </a:r>
          </a:p>
        </p:txBody>
      </p:sp>
      <p:sp>
        <p:nvSpPr>
          <p:cNvPr id="65" name="TextBox 64">
            <a:extLst>
              <a:ext uri="{FF2B5EF4-FFF2-40B4-BE49-F238E27FC236}">
                <a16:creationId xmlns:a16="http://schemas.microsoft.com/office/drawing/2014/main" id="{899C7334-D1A2-48FB-A078-D2F3DF06A17B}"/>
              </a:ext>
            </a:extLst>
          </p:cNvPr>
          <p:cNvSpPr txBox="1"/>
          <p:nvPr/>
        </p:nvSpPr>
        <p:spPr>
          <a:xfrm>
            <a:off x="10805360" y="2083065"/>
            <a:ext cx="296556"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0" tIns="0" rIns="0" bIns="0" rtlCol="0">
            <a:spAutoFit/>
          </a:bodyPr>
          <a:lstStyle/>
          <a:p>
            <a:pPr algn="l">
              <a:spcAft>
                <a:spcPts val="600"/>
              </a:spcAft>
            </a:pPr>
            <a:r>
              <a:rPr lang="en-US" sz="3200" dirty="0"/>
              <a:t>…</a:t>
            </a:r>
          </a:p>
        </p:txBody>
      </p:sp>
      <p:sp>
        <p:nvSpPr>
          <p:cNvPr id="6" name="TextBox 5">
            <a:extLst>
              <a:ext uri="{FF2B5EF4-FFF2-40B4-BE49-F238E27FC236}">
                <a16:creationId xmlns:a16="http://schemas.microsoft.com/office/drawing/2014/main" id="{69EF894C-F6DC-4923-AB29-1A1626AD00E0}"/>
              </a:ext>
            </a:extLst>
          </p:cNvPr>
          <p:cNvSpPr txBox="1"/>
          <p:nvPr/>
        </p:nvSpPr>
        <p:spPr>
          <a:xfrm>
            <a:off x="9263070" y="2684043"/>
            <a:ext cx="1396216" cy="184666"/>
          </a:xfrm>
          <a:prstGeom prst="rect">
            <a:avLst/>
          </a:prstGeom>
        </p:spPr>
        <p:txBody>
          <a:bodyPr wrap="none" lIns="0" tIns="0" rIns="0" bIns="0" rtlCol="0">
            <a:spAutoFit/>
          </a:bodyPr>
          <a:lstStyle/>
          <a:p>
            <a:pPr algn="l">
              <a:spcAft>
                <a:spcPts val="600"/>
              </a:spcAft>
            </a:pPr>
            <a:r>
              <a:rPr lang="en-US" sz="1200" dirty="0"/>
              <a:t>Comp Criticality &lt;=</a:t>
            </a:r>
          </a:p>
        </p:txBody>
      </p:sp>
      <p:cxnSp>
        <p:nvCxnSpPr>
          <p:cNvPr id="9" name="Straight Connector 8">
            <a:extLst>
              <a:ext uri="{FF2B5EF4-FFF2-40B4-BE49-F238E27FC236}">
                <a16:creationId xmlns:a16="http://schemas.microsoft.com/office/drawing/2014/main" id="{500A0610-AA19-4554-8C94-9D59E70F68EA}"/>
              </a:ext>
            </a:extLst>
          </p:cNvPr>
          <p:cNvCxnSpPr/>
          <p:nvPr/>
        </p:nvCxnSpPr>
        <p:spPr bwMode="gray">
          <a:xfrm>
            <a:off x="9344330" y="2924169"/>
            <a:ext cx="2554105"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30653BA-B9F3-4A08-9547-055ED2ADD7DC}"/>
              </a:ext>
            </a:extLst>
          </p:cNvPr>
          <p:cNvSpPr txBox="1"/>
          <p:nvPr/>
        </p:nvSpPr>
        <p:spPr>
          <a:xfrm>
            <a:off x="9817910" y="879902"/>
            <a:ext cx="987450" cy="184666"/>
          </a:xfrm>
          <a:prstGeom prst="rect">
            <a:avLst/>
          </a:prstGeom>
        </p:spPr>
        <p:txBody>
          <a:bodyPr wrap="none" lIns="0" tIns="0" rIns="0" bIns="0" rtlCol="0">
            <a:spAutoFit/>
          </a:bodyPr>
          <a:lstStyle/>
          <a:p>
            <a:pPr algn="l">
              <a:spcAft>
                <a:spcPts val="600"/>
              </a:spcAft>
            </a:pPr>
            <a:r>
              <a:rPr lang="en-US" sz="1200" dirty="0"/>
              <a:t>Business Risk</a:t>
            </a:r>
          </a:p>
        </p:txBody>
      </p:sp>
    </p:spTree>
    <p:extLst>
      <p:ext uri="{BB962C8B-B14F-4D97-AF65-F5344CB8AC3E}">
        <p14:creationId xmlns:p14="http://schemas.microsoft.com/office/powerpoint/2010/main" val="349391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5FFF9EA8-4B9B-4F6A-9245-7925D347E228}"/>
              </a:ext>
            </a:extLst>
          </p:cNvPr>
          <p:cNvCxnSpPr/>
          <p:nvPr/>
        </p:nvCxnSpPr>
        <p:spPr bwMode="gray">
          <a:xfrm>
            <a:off x="241238" y="4268042"/>
            <a:ext cx="8589806" cy="0"/>
          </a:xfrm>
          <a:prstGeom prst="line">
            <a:avLst/>
          </a:prstGeom>
          <a:ln w="25400">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5CA45C9-8855-4830-8453-5C26CACE4AFD}"/>
              </a:ext>
            </a:extLst>
          </p:cNvPr>
          <p:cNvSpPr>
            <a:spLocks noGrp="1"/>
          </p:cNvSpPr>
          <p:nvPr>
            <p:ph type="title"/>
          </p:nvPr>
        </p:nvSpPr>
        <p:spPr/>
        <p:txBody>
          <a:bodyPr/>
          <a:lstStyle/>
          <a:p>
            <a:r>
              <a:rPr lang="en-US" dirty="0"/>
              <a:t>ZT Concept Space</a:t>
            </a:r>
          </a:p>
        </p:txBody>
      </p:sp>
      <p:sp>
        <p:nvSpPr>
          <p:cNvPr id="3" name="Footer Placeholder 2">
            <a:extLst>
              <a:ext uri="{FF2B5EF4-FFF2-40B4-BE49-F238E27FC236}">
                <a16:creationId xmlns:a16="http://schemas.microsoft.com/office/drawing/2014/main" id="{53603288-D197-4524-A379-0C57E88EC6CD}"/>
              </a:ext>
            </a:extLst>
          </p:cNvPr>
          <p:cNvSpPr>
            <a:spLocks noGrp="1"/>
          </p:cNvSpPr>
          <p:nvPr>
            <p:ph type="ftr" sz="quarter" idx="11"/>
          </p:nvPr>
        </p:nvSpPr>
        <p:spPr/>
        <p:txBody>
          <a:bodyPr/>
          <a:lstStyle/>
          <a:p>
            <a:r>
              <a:rPr lang="en-US"/>
              <a:t>CONFIDENTIAL</a:t>
            </a:r>
          </a:p>
        </p:txBody>
      </p:sp>
      <p:sp>
        <p:nvSpPr>
          <p:cNvPr id="4" name="Slide Number Placeholder 3">
            <a:extLst>
              <a:ext uri="{FF2B5EF4-FFF2-40B4-BE49-F238E27FC236}">
                <a16:creationId xmlns:a16="http://schemas.microsoft.com/office/drawing/2014/main" id="{B17A174A-7CFD-46B7-93B8-3F85D522576E}"/>
              </a:ext>
            </a:extLst>
          </p:cNvPr>
          <p:cNvSpPr>
            <a:spLocks noGrp="1"/>
          </p:cNvSpPr>
          <p:nvPr>
            <p:ph type="sldNum" sz="quarter" idx="12"/>
          </p:nvPr>
        </p:nvSpPr>
        <p:spPr/>
        <p:txBody>
          <a:bodyPr/>
          <a:lstStyle/>
          <a:p>
            <a:fld id="{6EA6D8CF-3CDE-4807-BCD2-C9F2B831AAA5}" type="slidenum">
              <a:rPr lang="en-US" smtClean="0"/>
              <a:t>9</a:t>
            </a:fld>
            <a:endParaRPr lang="en-US"/>
          </a:p>
        </p:txBody>
      </p:sp>
      <p:sp>
        <p:nvSpPr>
          <p:cNvPr id="6" name="Oval 5">
            <a:extLst>
              <a:ext uri="{FF2B5EF4-FFF2-40B4-BE49-F238E27FC236}">
                <a16:creationId xmlns:a16="http://schemas.microsoft.com/office/drawing/2014/main" id="{093D6595-6D4F-46A0-BA43-E48E873E70CA}"/>
              </a:ext>
            </a:extLst>
          </p:cNvPr>
          <p:cNvSpPr/>
          <p:nvPr/>
        </p:nvSpPr>
        <p:spPr>
          <a:xfrm>
            <a:off x="4588901" y="3699195"/>
            <a:ext cx="1007482" cy="83226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Arrow: Left-Right 6">
            <a:extLst>
              <a:ext uri="{FF2B5EF4-FFF2-40B4-BE49-F238E27FC236}">
                <a16:creationId xmlns:a16="http://schemas.microsoft.com/office/drawing/2014/main" id="{481193B8-DA28-4B0F-881C-8E117E50ECF7}"/>
              </a:ext>
            </a:extLst>
          </p:cNvPr>
          <p:cNvSpPr/>
          <p:nvPr/>
        </p:nvSpPr>
        <p:spPr>
          <a:xfrm>
            <a:off x="2825807" y="4043214"/>
            <a:ext cx="755612" cy="232742"/>
          </a:xfrm>
          <a:prstGeom prst="lef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Flowchart: Decision 7">
            <a:extLst>
              <a:ext uri="{FF2B5EF4-FFF2-40B4-BE49-F238E27FC236}">
                <a16:creationId xmlns:a16="http://schemas.microsoft.com/office/drawing/2014/main" id="{4E84E813-D74E-48FD-82B3-AFA3A4A1A9F3}"/>
              </a:ext>
            </a:extLst>
          </p:cNvPr>
          <p:cNvSpPr/>
          <p:nvPr/>
        </p:nvSpPr>
        <p:spPr>
          <a:xfrm>
            <a:off x="3581420" y="3977023"/>
            <a:ext cx="1007482" cy="365125"/>
          </a:xfrm>
          <a:prstGeom prst="flowChartDecision">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dirty="0">
                <a:solidFill>
                  <a:schemeClr val="bg1"/>
                </a:solidFill>
              </a:rPr>
              <a:t>PEP</a:t>
            </a:r>
          </a:p>
        </p:txBody>
      </p:sp>
      <p:sp>
        <p:nvSpPr>
          <p:cNvPr id="9" name="Oval 8">
            <a:extLst>
              <a:ext uri="{FF2B5EF4-FFF2-40B4-BE49-F238E27FC236}">
                <a16:creationId xmlns:a16="http://schemas.microsoft.com/office/drawing/2014/main" id="{B4D431D7-503F-4DDF-8D67-181335A0B6CA}"/>
              </a:ext>
            </a:extLst>
          </p:cNvPr>
          <p:cNvSpPr/>
          <p:nvPr/>
        </p:nvSpPr>
        <p:spPr>
          <a:xfrm>
            <a:off x="5722321" y="3007230"/>
            <a:ext cx="339951" cy="365125"/>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Oval 9">
            <a:extLst>
              <a:ext uri="{FF2B5EF4-FFF2-40B4-BE49-F238E27FC236}">
                <a16:creationId xmlns:a16="http://schemas.microsoft.com/office/drawing/2014/main" id="{F98070C2-E048-4EBD-8E1C-10C365446DD3}"/>
              </a:ext>
            </a:extLst>
          </p:cNvPr>
          <p:cNvSpPr/>
          <p:nvPr/>
        </p:nvSpPr>
        <p:spPr>
          <a:xfrm>
            <a:off x="6152243" y="2473096"/>
            <a:ext cx="339951" cy="365125"/>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11" name="Straight Arrow Connector 10">
            <a:extLst>
              <a:ext uri="{FF2B5EF4-FFF2-40B4-BE49-F238E27FC236}">
                <a16:creationId xmlns:a16="http://schemas.microsoft.com/office/drawing/2014/main" id="{79727C6F-DE87-431A-B9E1-2357845E4233}"/>
              </a:ext>
            </a:extLst>
          </p:cNvPr>
          <p:cNvCxnSpPr>
            <a:cxnSpLocks/>
            <a:stCxn id="6" idx="7"/>
            <a:endCxn id="9" idx="3"/>
          </p:cNvCxnSpPr>
          <p:nvPr/>
        </p:nvCxnSpPr>
        <p:spPr bwMode="gray">
          <a:xfrm flipV="1">
            <a:off x="5448841" y="3318884"/>
            <a:ext cx="323265" cy="50219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C9E660C-11C1-46F4-A002-2091525C8872}"/>
              </a:ext>
            </a:extLst>
          </p:cNvPr>
          <p:cNvCxnSpPr>
            <a:cxnSpLocks/>
            <a:stCxn id="9" idx="7"/>
            <a:endCxn id="10" idx="3"/>
          </p:cNvCxnSpPr>
          <p:nvPr/>
        </p:nvCxnSpPr>
        <p:spPr bwMode="gray">
          <a:xfrm flipV="1">
            <a:off x="6012487" y="2784750"/>
            <a:ext cx="189541" cy="27595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BAC9CB9-332B-42F5-B2CB-9B3CE9C98FDC}"/>
              </a:ext>
            </a:extLst>
          </p:cNvPr>
          <p:cNvSpPr/>
          <p:nvPr/>
        </p:nvSpPr>
        <p:spPr>
          <a:xfrm>
            <a:off x="6107258" y="3007230"/>
            <a:ext cx="339951" cy="365125"/>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14" name="Straight Arrow Connector 13">
            <a:extLst>
              <a:ext uri="{FF2B5EF4-FFF2-40B4-BE49-F238E27FC236}">
                <a16:creationId xmlns:a16="http://schemas.microsoft.com/office/drawing/2014/main" id="{39CD98B3-1A19-4B3F-9D8C-D8D5E61AD479}"/>
              </a:ext>
            </a:extLst>
          </p:cNvPr>
          <p:cNvCxnSpPr>
            <a:cxnSpLocks/>
            <a:stCxn id="13" idx="0"/>
            <a:endCxn id="10" idx="4"/>
          </p:cNvCxnSpPr>
          <p:nvPr/>
        </p:nvCxnSpPr>
        <p:spPr bwMode="gray">
          <a:xfrm flipV="1">
            <a:off x="6277234" y="2838221"/>
            <a:ext cx="44985" cy="16900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375BE1D-748F-4E5C-B312-AB193099B927}"/>
              </a:ext>
            </a:extLst>
          </p:cNvPr>
          <p:cNvSpPr/>
          <p:nvPr/>
        </p:nvSpPr>
        <p:spPr>
          <a:xfrm>
            <a:off x="6586965" y="2960347"/>
            <a:ext cx="339951" cy="365125"/>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16" name="Straight Arrow Connector 15">
            <a:extLst>
              <a:ext uri="{FF2B5EF4-FFF2-40B4-BE49-F238E27FC236}">
                <a16:creationId xmlns:a16="http://schemas.microsoft.com/office/drawing/2014/main" id="{CBFEBE02-6BFD-4764-AF13-DDC0F48EF00D}"/>
              </a:ext>
            </a:extLst>
          </p:cNvPr>
          <p:cNvCxnSpPr>
            <a:cxnSpLocks/>
            <a:stCxn id="15" idx="1"/>
            <a:endCxn id="10" idx="5"/>
          </p:cNvCxnSpPr>
          <p:nvPr/>
        </p:nvCxnSpPr>
        <p:spPr bwMode="gray">
          <a:xfrm flipH="1" flipV="1">
            <a:off x="6442409" y="2784750"/>
            <a:ext cx="194341" cy="2290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41C0216-AA5E-4315-9885-6D05933119B0}"/>
              </a:ext>
            </a:extLst>
          </p:cNvPr>
          <p:cNvSpPr txBox="1"/>
          <p:nvPr/>
        </p:nvSpPr>
        <p:spPr>
          <a:xfrm>
            <a:off x="6908355" y="2448785"/>
            <a:ext cx="1569340" cy="184666"/>
          </a:xfrm>
          <a:prstGeom prst="rect">
            <a:avLst/>
          </a:prstGeom>
        </p:spPr>
        <p:txBody>
          <a:bodyPr wrap="none" lIns="0" tIns="0" rIns="0" bIns="0" rtlCol="0">
            <a:spAutoFit/>
          </a:bodyPr>
          <a:lstStyle/>
          <a:p>
            <a:pPr algn="l">
              <a:spcAft>
                <a:spcPts val="600"/>
              </a:spcAft>
            </a:pPr>
            <a:r>
              <a:rPr lang="en-US" sz="1200" dirty="0"/>
              <a:t>Categorized Function</a:t>
            </a:r>
          </a:p>
        </p:txBody>
      </p:sp>
      <p:sp>
        <p:nvSpPr>
          <p:cNvPr id="18" name="TextBox 17">
            <a:extLst>
              <a:ext uri="{FF2B5EF4-FFF2-40B4-BE49-F238E27FC236}">
                <a16:creationId xmlns:a16="http://schemas.microsoft.com/office/drawing/2014/main" id="{06898099-076F-4DF6-87C6-C45695EE66F8}"/>
              </a:ext>
            </a:extLst>
          </p:cNvPr>
          <p:cNvSpPr txBox="1"/>
          <p:nvPr/>
        </p:nvSpPr>
        <p:spPr>
          <a:xfrm>
            <a:off x="6972475" y="3014912"/>
            <a:ext cx="1461939" cy="184666"/>
          </a:xfrm>
          <a:prstGeom prst="rect">
            <a:avLst/>
          </a:prstGeom>
        </p:spPr>
        <p:txBody>
          <a:bodyPr wrap="none" lIns="0" tIns="0" rIns="0" bIns="0" rtlCol="0">
            <a:spAutoFit/>
          </a:bodyPr>
          <a:lstStyle/>
          <a:p>
            <a:pPr algn="l">
              <a:spcAft>
                <a:spcPts val="600"/>
              </a:spcAft>
            </a:pPr>
            <a:r>
              <a:rPr lang="en-US" sz="1200" dirty="0"/>
              <a:t>Categorized Service</a:t>
            </a:r>
          </a:p>
        </p:txBody>
      </p:sp>
      <p:sp>
        <p:nvSpPr>
          <p:cNvPr id="19" name="TextBox 18">
            <a:extLst>
              <a:ext uri="{FF2B5EF4-FFF2-40B4-BE49-F238E27FC236}">
                <a16:creationId xmlns:a16="http://schemas.microsoft.com/office/drawing/2014/main" id="{867A3659-E28D-4D14-8529-ECC4AB661921}"/>
              </a:ext>
            </a:extLst>
          </p:cNvPr>
          <p:cNvSpPr txBox="1"/>
          <p:nvPr/>
        </p:nvSpPr>
        <p:spPr>
          <a:xfrm>
            <a:off x="6962055" y="3950881"/>
            <a:ext cx="1364156" cy="184666"/>
          </a:xfrm>
          <a:prstGeom prst="rect">
            <a:avLst/>
          </a:prstGeom>
        </p:spPr>
        <p:txBody>
          <a:bodyPr wrap="none" lIns="0" tIns="0" rIns="0" bIns="0" rtlCol="0">
            <a:spAutoFit/>
          </a:bodyPr>
          <a:lstStyle/>
          <a:p>
            <a:pPr algn="l">
              <a:spcAft>
                <a:spcPts val="600"/>
              </a:spcAft>
            </a:pPr>
            <a:r>
              <a:rPr lang="en-US" sz="1200" dirty="0"/>
              <a:t>Categorized Comp</a:t>
            </a:r>
          </a:p>
        </p:txBody>
      </p:sp>
      <p:sp>
        <p:nvSpPr>
          <p:cNvPr id="20" name="TextBox 19">
            <a:extLst>
              <a:ext uri="{FF2B5EF4-FFF2-40B4-BE49-F238E27FC236}">
                <a16:creationId xmlns:a16="http://schemas.microsoft.com/office/drawing/2014/main" id="{D01FAFE9-231A-4176-A432-CCCF1C10BBE0}"/>
              </a:ext>
            </a:extLst>
          </p:cNvPr>
          <p:cNvSpPr txBox="1"/>
          <p:nvPr/>
        </p:nvSpPr>
        <p:spPr>
          <a:xfrm>
            <a:off x="7147760" y="3364321"/>
            <a:ext cx="296556"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lIns="0" tIns="0" rIns="0" bIns="0" rtlCol="0">
            <a:spAutoFit/>
          </a:bodyPr>
          <a:lstStyle/>
          <a:p>
            <a:pPr algn="l">
              <a:spcAft>
                <a:spcPts val="600"/>
              </a:spcAft>
            </a:pPr>
            <a:r>
              <a:rPr lang="en-US" sz="3200" dirty="0"/>
              <a:t>…</a:t>
            </a:r>
          </a:p>
        </p:txBody>
      </p:sp>
      <p:sp>
        <p:nvSpPr>
          <p:cNvPr id="21" name="TextBox 20">
            <a:extLst>
              <a:ext uri="{FF2B5EF4-FFF2-40B4-BE49-F238E27FC236}">
                <a16:creationId xmlns:a16="http://schemas.microsoft.com/office/drawing/2014/main" id="{5A969518-A03A-4288-A78B-C2E0315F6AE7}"/>
              </a:ext>
            </a:extLst>
          </p:cNvPr>
          <p:cNvSpPr txBox="1"/>
          <p:nvPr/>
        </p:nvSpPr>
        <p:spPr>
          <a:xfrm>
            <a:off x="5605470" y="3965299"/>
            <a:ext cx="1396216" cy="184666"/>
          </a:xfrm>
          <a:prstGeom prst="rect">
            <a:avLst/>
          </a:prstGeom>
        </p:spPr>
        <p:txBody>
          <a:bodyPr wrap="none" lIns="0" tIns="0" rIns="0" bIns="0" rtlCol="0">
            <a:spAutoFit/>
          </a:bodyPr>
          <a:lstStyle/>
          <a:p>
            <a:pPr algn="l">
              <a:spcAft>
                <a:spcPts val="600"/>
              </a:spcAft>
            </a:pPr>
            <a:r>
              <a:rPr lang="en-US" sz="1200" dirty="0"/>
              <a:t>Comp Criticality &lt;=</a:t>
            </a:r>
          </a:p>
        </p:txBody>
      </p:sp>
      <p:cxnSp>
        <p:nvCxnSpPr>
          <p:cNvPr id="22" name="Straight Connector 21">
            <a:extLst>
              <a:ext uri="{FF2B5EF4-FFF2-40B4-BE49-F238E27FC236}">
                <a16:creationId xmlns:a16="http://schemas.microsoft.com/office/drawing/2014/main" id="{651D6CCE-A0A2-4D95-9716-9406C1D85B3A}"/>
              </a:ext>
            </a:extLst>
          </p:cNvPr>
          <p:cNvCxnSpPr>
            <a:cxnSpLocks/>
          </p:cNvCxnSpPr>
          <p:nvPr/>
        </p:nvCxnSpPr>
        <p:spPr bwMode="gray">
          <a:xfrm flipV="1">
            <a:off x="5631302" y="4149965"/>
            <a:ext cx="2620200" cy="9619"/>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46FE9CD-4370-4E21-81FE-09DF2BEAD550}"/>
              </a:ext>
            </a:extLst>
          </p:cNvPr>
          <p:cNvSpPr txBox="1"/>
          <p:nvPr/>
        </p:nvSpPr>
        <p:spPr>
          <a:xfrm>
            <a:off x="6160310" y="2161158"/>
            <a:ext cx="987450" cy="184666"/>
          </a:xfrm>
          <a:prstGeom prst="rect">
            <a:avLst/>
          </a:prstGeom>
        </p:spPr>
        <p:txBody>
          <a:bodyPr wrap="none" lIns="0" tIns="0" rIns="0" bIns="0" rtlCol="0">
            <a:spAutoFit/>
          </a:bodyPr>
          <a:lstStyle/>
          <a:p>
            <a:pPr algn="l">
              <a:spcAft>
                <a:spcPts val="600"/>
              </a:spcAft>
            </a:pPr>
            <a:r>
              <a:rPr lang="en-US" sz="1200" dirty="0"/>
              <a:t>Business Risk</a:t>
            </a:r>
          </a:p>
        </p:txBody>
      </p:sp>
      <p:sp>
        <p:nvSpPr>
          <p:cNvPr id="33" name="Smiley Face 32">
            <a:extLst>
              <a:ext uri="{FF2B5EF4-FFF2-40B4-BE49-F238E27FC236}">
                <a16:creationId xmlns:a16="http://schemas.microsoft.com/office/drawing/2014/main" id="{A2C3FBDF-9CEA-474C-900E-EED726450A7B}"/>
              </a:ext>
            </a:extLst>
          </p:cNvPr>
          <p:cNvSpPr/>
          <p:nvPr/>
        </p:nvSpPr>
        <p:spPr>
          <a:xfrm>
            <a:off x="2215748" y="3902640"/>
            <a:ext cx="544539" cy="513889"/>
          </a:xfrm>
          <a:prstGeom prst="smileyFace">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cxnSp>
        <p:nvCxnSpPr>
          <p:cNvPr id="35" name="Straight Arrow Connector 34">
            <a:extLst>
              <a:ext uri="{FF2B5EF4-FFF2-40B4-BE49-F238E27FC236}">
                <a16:creationId xmlns:a16="http://schemas.microsoft.com/office/drawing/2014/main" id="{4B18BA9A-17CE-46B7-B049-71ED7EA51A68}"/>
              </a:ext>
            </a:extLst>
          </p:cNvPr>
          <p:cNvCxnSpPr/>
          <p:nvPr/>
        </p:nvCxnSpPr>
        <p:spPr bwMode="gray">
          <a:xfrm>
            <a:off x="4085161" y="4416529"/>
            <a:ext cx="0" cy="68659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07A8212-F2F0-4924-A977-57E17D2A84B9}"/>
              </a:ext>
            </a:extLst>
          </p:cNvPr>
          <p:cNvSpPr txBox="1"/>
          <p:nvPr/>
        </p:nvSpPr>
        <p:spPr>
          <a:xfrm>
            <a:off x="3277247" y="5189604"/>
            <a:ext cx="1615827" cy="184666"/>
          </a:xfrm>
          <a:prstGeom prst="rect">
            <a:avLst/>
          </a:prstGeom>
        </p:spPr>
        <p:txBody>
          <a:bodyPr wrap="none" lIns="0" tIns="0" rIns="0" bIns="0" rtlCol="0">
            <a:spAutoFit/>
          </a:bodyPr>
          <a:lstStyle/>
          <a:p>
            <a:pPr algn="l">
              <a:spcAft>
                <a:spcPts val="600"/>
              </a:spcAft>
            </a:pPr>
            <a:r>
              <a:rPr lang="en-US" sz="1200" dirty="0"/>
              <a:t>Platform Trust Anchor</a:t>
            </a:r>
          </a:p>
        </p:txBody>
      </p:sp>
      <p:cxnSp>
        <p:nvCxnSpPr>
          <p:cNvPr id="38" name="Straight Arrow Connector 37">
            <a:extLst>
              <a:ext uri="{FF2B5EF4-FFF2-40B4-BE49-F238E27FC236}">
                <a16:creationId xmlns:a16="http://schemas.microsoft.com/office/drawing/2014/main" id="{B2A3C7B0-23D4-433F-A141-0737B7E01009}"/>
              </a:ext>
            </a:extLst>
          </p:cNvPr>
          <p:cNvCxnSpPr>
            <a:cxnSpLocks/>
            <a:stCxn id="33" idx="2"/>
          </p:cNvCxnSpPr>
          <p:nvPr/>
        </p:nvCxnSpPr>
        <p:spPr bwMode="gray">
          <a:xfrm flipH="1" flipV="1">
            <a:off x="1522175" y="4159584"/>
            <a:ext cx="693573" cy="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66B70C1-AA35-4F19-AFE2-8EB4F5EAD02B}"/>
              </a:ext>
            </a:extLst>
          </p:cNvPr>
          <p:cNvSpPr txBox="1"/>
          <p:nvPr/>
        </p:nvSpPr>
        <p:spPr>
          <a:xfrm>
            <a:off x="62519" y="3950881"/>
            <a:ext cx="1332096" cy="184666"/>
          </a:xfrm>
          <a:prstGeom prst="rect">
            <a:avLst/>
          </a:prstGeom>
        </p:spPr>
        <p:txBody>
          <a:bodyPr wrap="none" lIns="0" tIns="0" rIns="0" bIns="0" rtlCol="0">
            <a:spAutoFit/>
          </a:bodyPr>
          <a:lstStyle/>
          <a:p>
            <a:pPr algn="l">
              <a:spcAft>
                <a:spcPts val="600"/>
              </a:spcAft>
            </a:pPr>
            <a:r>
              <a:rPr lang="en-US" sz="1200" dirty="0"/>
              <a:t>User Trust Anchor</a:t>
            </a:r>
          </a:p>
        </p:txBody>
      </p:sp>
      <p:cxnSp>
        <p:nvCxnSpPr>
          <p:cNvPr id="41" name="Straight Arrow Connector 40">
            <a:extLst>
              <a:ext uri="{FF2B5EF4-FFF2-40B4-BE49-F238E27FC236}">
                <a16:creationId xmlns:a16="http://schemas.microsoft.com/office/drawing/2014/main" id="{1A66BA70-B3A0-4DD5-9FF9-283E2AC5D9AF}"/>
              </a:ext>
            </a:extLst>
          </p:cNvPr>
          <p:cNvCxnSpPr/>
          <p:nvPr/>
        </p:nvCxnSpPr>
        <p:spPr bwMode="gray">
          <a:xfrm flipH="1" flipV="1">
            <a:off x="4079399" y="3209350"/>
            <a:ext cx="926221" cy="8139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579B162-AB90-48CC-B6DD-9A46E1CC77D9}"/>
              </a:ext>
            </a:extLst>
          </p:cNvPr>
          <p:cNvSpPr txBox="1"/>
          <p:nvPr/>
        </p:nvSpPr>
        <p:spPr>
          <a:xfrm>
            <a:off x="3236105" y="2991589"/>
            <a:ext cx="1300036" cy="184666"/>
          </a:xfrm>
          <a:prstGeom prst="rect">
            <a:avLst/>
          </a:prstGeom>
        </p:spPr>
        <p:txBody>
          <a:bodyPr wrap="none" lIns="0" tIns="0" rIns="0" bIns="0" rtlCol="0">
            <a:spAutoFit/>
          </a:bodyPr>
          <a:lstStyle/>
          <a:p>
            <a:pPr algn="l">
              <a:spcAft>
                <a:spcPts val="600"/>
              </a:spcAft>
            </a:pPr>
            <a:r>
              <a:rPr lang="en-US" sz="1200" dirty="0"/>
              <a:t>App Trust Anchor</a:t>
            </a:r>
          </a:p>
        </p:txBody>
      </p:sp>
      <p:sp>
        <p:nvSpPr>
          <p:cNvPr id="43" name="TextBox 42">
            <a:extLst>
              <a:ext uri="{FF2B5EF4-FFF2-40B4-BE49-F238E27FC236}">
                <a16:creationId xmlns:a16="http://schemas.microsoft.com/office/drawing/2014/main" id="{B374E33A-DB39-43B0-88E7-1848CA5D18A9}"/>
              </a:ext>
            </a:extLst>
          </p:cNvPr>
          <p:cNvSpPr txBox="1"/>
          <p:nvPr/>
        </p:nvSpPr>
        <p:spPr>
          <a:xfrm>
            <a:off x="3957967" y="1493437"/>
            <a:ext cx="1955664" cy="477054"/>
          </a:xfrm>
          <a:prstGeom prst="rect">
            <a:avLst/>
          </a:prstGeom>
        </p:spPr>
        <p:txBody>
          <a:bodyPr wrap="none" lIns="0" tIns="0" rIns="0" bIns="0" rtlCol="0">
            <a:spAutoFit/>
          </a:bodyPr>
          <a:lstStyle/>
          <a:p>
            <a:pPr algn="l">
              <a:spcAft>
                <a:spcPts val="600"/>
              </a:spcAft>
            </a:pPr>
            <a:r>
              <a:rPr lang="en-US" sz="1400" b="1" dirty="0"/>
              <a:t>ZT Policy</a:t>
            </a:r>
            <a:endParaRPr lang="en-US" sz="1200" dirty="0"/>
          </a:p>
          <a:p>
            <a:pPr algn="l">
              <a:spcAft>
                <a:spcPts val="600"/>
              </a:spcAft>
            </a:pPr>
            <a:r>
              <a:rPr lang="en-US" sz="1200" dirty="0"/>
              <a:t>:= (Subjects, Objects, Risk)</a:t>
            </a:r>
          </a:p>
        </p:txBody>
      </p:sp>
      <p:sp>
        <p:nvSpPr>
          <p:cNvPr id="44" name="TextBox 43">
            <a:extLst>
              <a:ext uri="{FF2B5EF4-FFF2-40B4-BE49-F238E27FC236}">
                <a16:creationId xmlns:a16="http://schemas.microsoft.com/office/drawing/2014/main" id="{C2721451-A70E-4AF2-A336-F683EEDD1E3E}"/>
              </a:ext>
            </a:extLst>
          </p:cNvPr>
          <p:cNvSpPr txBox="1"/>
          <p:nvPr/>
        </p:nvSpPr>
        <p:spPr>
          <a:xfrm>
            <a:off x="3957967" y="5706132"/>
            <a:ext cx="3433632" cy="477054"/>
          </a:xfrm>
          <a:prstGeom prst="rect">
            <a:avLst/>
          </a:prstGeom>
        </p:spPr>
        <p:txBody>
          <a:bodyPr wrap="none" lIns="0" tIns="0" rIns="0" bIns="0" rtlCol="0">
            <a:spAutoFit/>
          </a:bodyPr>
          <a:lstStyle/>
          <a:p>
            <a:pPr algn="l">
              <a:spcAft>
                <a:spcPts val="600"/>
              </a:spcAft>
            </a:pPr>
            <a:r>
              <a:rPr lang="en-US" sz="1400" b="1" dirty="0"/>
              <a:t>ZT Capable Platform (Policy Enablement)</a:t>
            </a:r>
            <a:endParaRPr lang="en-US" sz="1200" dirty="0"/>
          </a:p>
          <a:p>
            <a:pPr algn="l">
              <a:spcAft>
                <a:spcPts val="600"/>
              </a:spcAft>
            </a:pPr>
            <a:r>
              <a:rPr lang="en-US" sz="1200" dirty="0"/>
              <a:t>Topology, Isolation, Enforcement</a:t>
            </a:r>
          </a:p>
        </p:txBody>
      </p:sp>
      <p:sp>
        <p:nvSpPr>
          <p:cNvPr id="47" name="TextBox 46">
            <a:extLst>
              <a:ext uri="{FF2B5EF4-FFF2-40B4-BE49-F238E27FC236}">
                <a16:creationId xmlns:a16="http://schemas.microsoft.com/office/drawing/2014/main" id="{16A105C6-8594-4A56-921A-8D140630B261}"/>
              </a:ext>
            </a:extLst>
          </p:cNvPr>
          <p:cNvSpPr txBox="1"/>
          <p:nvPr/>
        </p:nvSpPr>
        <p:spPr>
          <a:xfrm>
            <a:off x="8989329" y="3965299"/>
            <a:ext cx="2915863" cy="477054"/>
          </a:xfrm>
          <a:prstGeom prst="rect">
            <a:avLst/>
          </a:prstGeom>
        </p:spPr>
        <p:txBody>
          <a:bodyPr wrap="none" lIns="0" tIns="0" rIns="0" bIns="0" rtlCol="0">
            <a:spAutoFit/>
          </a:bodyPr>
          <a:lstStyle/>
          <a:p>
            <a:pPr algn="l">
              <a:spcAft>
                <a:spcPts val="600"/>
              </a:spcAft>
            </a:pPr>
            <a:r>
              <a:rPr lang="en-US" sz="1400" b="1" dirty="0"/>
              <a:t>ZT Ref Arch</a:t>
            </a:r>
          </a:p>
          <a:p>
            <a:pPr algn="l">
              <a:spcAft>
                <a:spcPts val="600"/>
              </a:spcAft>
            </a:pPr>
            <a:r>
              <a:rPr lang="en-US" sz="1200" dirty="0"/>
              <a:t>Decoupling Bus Policy from Technology</a:t>
            </a:r>
            <a:endParaRPr lang="en-US" sz="1100" dirty="0"/>
          </a:p>
        </p:txBody>
      </p:sp>
      <p:cxnSp>
        <p:nvCxnSpPr>
          <p:cNvPr id="24" name="Straight Arrow Connector 23">
            <a:extLst>
              <a:ext uri="{FF2B5EF4-FFF2-40B4-BE49-F238E27FC236}">
                <a16:creationId xmlns:a16="http://schemas.microsoft.com/office/drawing/2014/main" id="{176D2D4B-9232-46C2-8921-2AEA6987FCCF}"/>
              </a:ext>
            </a:extLst>
          </p:cNvPr>
          <p:cNvCxnSpPr>
            <a:stCxn id="6" idx="5"/>
          </p:cNvCxnSpPr>
          <p:nvPr/>
        </p:nvCxnSpPr>
        <p:spPr bwMode="gray">
          <a:xfrm>
            <a:off x="5448841" y="4409581"/>
            <a:ext cx="563646" cy="35400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5" name="Cylinder 24">
            <a:extLst>
              <a:ext uri="{FF2B5EF4-FFF2-40B4-BE49-F238E27FC236}">
                <a16:creationId xmlns:a16="http://schemas.microsoft.com/office/drawing/2014/main" id="{6F055560-6A06-42EC-BD47-54E5021DED50}"/>
              </a:ext>
            </a:extLst>
          </p:cNvPr>
          <p:cNvSpPr/>
          <p:nvPr/>
        </p:nvSpPr>
        <p:spPr>
          <a:xfrm>
            <a:off x="5990335" y="4737742"/>
            <a:ext cx="766605" cy="427449"/>
          </a:xfrm>
          <a:prstGeom prst="can">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 name="TextBox 36">
            <a:extLst>
              <a:ext uri="{FF2B5EF4-FFF2-40B4-BE49-F238E27FC236}">
                <a16:creationId xmlns:a16="http://schemas.microsoft.com/office/drawing/2014/main" id="{2A3C429A-B613-4CF4-AE37-70DBB35ACE16}"/>
              </a:ext>
            </a:extLst>
          </p:cNvPr>
          <p:cNvSpPr txBox="1"/>
          <p:nvPr/>
        </p:nvSpPr>
        <p:spPr>
          <a:xfrm>
            <a:off x="6757611" y="4855479"/>
            <a:ext cx="1267976" cy="184666"/>
          </a:xfrm>
          <a:prstGeom prst="rect">
            <a:avLst/>
          </a:prstGeom>
        </p:spPr>
        <p:txBody>
          <a:bodyPr wrap="none" lIns="0" tIns="0" rIns="0" bIns="0" rtlCol="0">
            <a:spAutoFit/>
          </a:bodyPr>
          <a:lstStyle/>
          <a:p>
            <a:pPr algn="l">
              <a:spcAft>
                <a:spcPts val="600"/>
              </a:spcAft>
            </a:pPr>
            <a:r>
              <a:rPr lang="en-US" sz="1200" dirty="0"/>
              <a:t>Categorized Data</a:t>
            </a:r>
          </a:p>
        </p:txBody>
      </p:sp>
      <p:sp>
        <p:nvSpPr>
          <p:cNvPr id="26" name="TextBox 25">
            <a:extLst>
              <a:ext uri="{FF2B5EF4-FFF2-40B4-BE49-F238E27FC236}">
                <a16:creationId xmlns:a16="http://schemas.microsoft.com/office/drawing/2014/main" id="{1ECAD60D-B18B-4396-8196-643BD3687348}"/>
              </a:ext>
            </a:extLst>
          </p:cNvPr>
          <p:cNvSpPr txBox="1"/>
          <p:nvPr/>
        </p:nvSpPr>
        <p:spPr>
          <a:xfrm>
            <a:off x="5629064" y="3603765"/>
            <a:ext cx="45719" cy="184666"/>
          </a:xfrm>
          <a:prstGeom prst="rect">
            <a:avLst/>
          </a:prstGeom>
        </p:spPr>
        <p:txBody>
          <a:bodyPr wrap="square" lIns="0" tIns="0" rIns="0" bIns="0" rtlCol="0">
            <a:spAutoFit/>
          </a:bodyPr>
          <a:lstStyle/>
          <a:p>
            <a:pPr algn="l">
              <a:spcAft>
                <a:spcPts val="600"/>
              </a:spcAft>
            </a:pPr>
            <a:r>
              <a:rPr lang="en-US" sz="1200" dirty="0"/>
              <a:t>R</a:t>
            </a:r>
          </a:p>
        </p:txBody>
      </p:sp>
      <p:sp>
        <p:nvSpPr>
          <p:cNvPr id="40" name="TextBox 39">
            <a:extLst>
              <a:ext uri="{FF2B5EF4-FFF2-40B4-BE49-F238E27FC236}">
                <a16:creationId xmlns:a16="http://schemas.microsoft.com/office/drawing/2014/main" id="{CC1A08DF-0022-42B4-B975-FE9BBF310E7B}"/>
              </a:ext>
            </a:extLst>
          </p:cNvPr>
          <p:cNvSpPr txBox="1"/>
          <p:nvPr/>
        </p:nvSpPr>
        <p:spPr>
          <a:xfrm>
            <a:off x="5766724" y="4404372"/>
            <a:ext cx="45719" cy="184666"/>
          </a:xfrm>
          <a:prstGeom prst="rect">
            <a:avLst/>
          </a:prstGeom>
        </p:spPr>
        <p:txBody>
          <a:bodyPr wrap="square" lIns="0" tIns="0" rIns="0" bIns="0" rtlCol="0">
            <a:spAutoFit/>
          </a:bodyPr>
          <a:lstStyle/>
          <a:p>
            <a:pPr algn="l">
              <a:spcAft>
                <a:spcPts val="600"/>
              </a:spcAft>
            </a:pPr>
            <a:r>
              <a:rPr lang="en-US" sz="1200" dirty="0"/>
              <a:t>R</a:t>
            </a:r>
          </a:p>
        </p:txBody>
      </p:sp>
    </p:spTree>
    <p:extLst>
      <p:ext uri="{BB962C8B-B14F-4D97-AF65-F5344CB8AC3E}">
        <p14:creationId xmlns:p14="http://schemas.microsoft.com/office/powerpoint/2010/main" val="82207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25400">
          <a:noFill/>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WWKO ZT Security-FINAL" id="{6873FE8B-8151-4942-8C8B-8C2CA33B1A6B}" vid="{06F51423-3E90-4D0B-AF91-BE226ADD2FE7}"/>
    </a:ext>
  </a:extLst>
</a:theme>
</file>

<file path=ppt/theme/theme2.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526e484a-7a9f-4967-b355-8c4f4277d92d">
      <UserInfo>
        <DisplayName>Matt Hendren</DisplayName>
        <AccountId>37</AccountId>
        <AccountType/>
      </UserInfo>
      <UserInfo>
        <DisplayName>Erik Wernevi</DisplayName>
        <AccountId>38</AccountId>
        <AccountType/>
      </UserInfo>
      <UserInfo>
        <DisplayName>Shawn Bass</DisplayName>
        <AccountId>30</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3535CB53B6C44BA43F138B3D8658CA" ma:contentTypeVersion="6" ma:contentTypeDescription="Create a new document." ma:contentTypeScope="" ma:versionID="61f999dc405e5965d9a00f7431de408d">
  <xsd:schema xmlns:xsd="http://www.w3.org/2001/XMLSchema" xmlns:xs="http://www.w3.org/2001/XMLSchema" xmlns:p="http://schemas.microsoft.com/office/2006/metadata/properties" xmlns:ns2="a5fb532c-3b1e-45b9-9e54-1bcd6b9a741a" xmlns:ns3="526e484a-7a9f-4967-b355-8c4f4277d92d" targetNamespace="http://schemas.microsoft.com/office/2006/metadata/properties" ma:root="true" ma:fieldsID="b7a5bf882b7cc5020e96fd2db3f583aa" ns2:_="" ns3:_="">
    <xsd:import namespace="a5fb532c-3b1e-45b9-9e54-1bcd6b9a741a"/>
    <xsd:import namespace="526e484a-7a9f-4967-b355-8c4f4277d92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fb532c-3b1e-45b9-9e54-1bcd6b9a74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26e484a-7a9f-4967-b355-8c4f4277d92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ABBAEE-329D-4F29-B1D1-79BAF9E425EB}">
  <ds:schemaRefs>
    <ds:schemaRef ds:uri="http://schemas.microsoft.com/sharepoint/v3/contenttype/forms"/>
  </ds:schemaRefs>
</ds:datastoreItem>
</file>

<file path=customXml/itemProps2.xml><?xml version="1.0" encoding="utf-8"?>
<ds:datastoreItem xmlns:ds="http://schemas.openxmlformats.org/officeDocument/2006/customXml" ds:itemID="{9D3ADC5C-0FA7-493E-A0F9-F3FFDDDF818C}">
  <ds:schemaRefs>
    <ds:schemaRef ds:uri="http://www.w3.org/XML/1998/namespace"/>
    <ds:schemaRef ds:uri="http://schemas.microsoft.com/office/2006/metadata/properties"/>
    <ds:schemaRef ds:uri="http://schemas.microsoft.com/office/2006/documentManagement/types"/>
    <ds:schemaRef ds:uri="526e484a-7a9f-4967-b355-8c4f4277d92d"/>
    <ds:schemaRef ds:uri="http://schemas.microsoft.com/office/infopath/2007/PartnerControls"/>
    <ds:schemaRef ds:uri="http://schemas.openxmlformats.org/package/2006/metadata/core-properties"/>
    <ds:schemaRef ds:uri="http://purl.org/dc/elements/1.1/"/>
    <ds:schemaRef ds:uri="a5fb532c-3b1e-45b9-9e54-1bcd6b9a741a"/>
    <ds:schemaRef ds:uri="http://purl.org/dc/dcmitype/"/>
    <ds:schemaRef ds:uri="http://purl.org/dc/terms/"/>
  </ds:schemaRefs>
</ds:datastoreItem>
</file>

<file path=customXml/itemProps3.xml><?xml version="1.0" encoding="utf-8"?>
<ds:datastoreItem xmlns:ds="http://schemas.openxmlformats.org/officeDocument/2006/customXml" ds:itemID="{8999C5F1-5E14-4121-90B7-5ED9581317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5fb532c-3b1e-45b9-9e54-1bcd6b9a741a"/>
    <ds:schemaRef ds:uri="526e484a-7a9f-4967-b355-8c4f4277d9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Corp Temp 2021</Template>
  <TotalTime>8929</TotalTime>
  <Words>5196</Words>
  <Application>Microsoft Office PowerPoint</Application>
  <PresentationFormat>Custom</PresentationFormat>
  <Paragraphs>569</Paragraphs>
  <Slides>43</Slides>
  <Notes>5</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6" baseType="lpstr">
      <vt:lpstr>Arial</vt:lpstr>
      <vt:lpstr>Cambria Math</vt:lpstr>
      <vt:lpstr>Camphor Std</vt:lpstr>
      <vt:lpstr>Metropolis</vt:lpstr>
      <vt:lpstr>Metropolis Light</vt:lpstr>
      <vt:lpstr>Open Sans</vt:lpstr>
      <vt:lpstr>Oxygen</vt:lpstr>
      <vt:lpstr>Poppins</vt:lpstr>
      <vt:lpstr>Source Sans Pro Web</vt:lpstr>
      <vt:lpstr>Times New Roman</vt:lpstr>
      <vt:lpstr>Wingdings</vt:lpstr>
      <vt:lpstr>VMware_white_16x9</vt:lpstr>
      <vt:lpstr>think-cell Slide</vt:lpstr>
      <vt:lpstr>Zero Trust</vt:lpstr>
      <vt:lpstr>PowerPoint Presentation</vt:lpstr>
      <vt:lpstr>ZT Assumption of Compromise == Supply Chain Attack.</vt:lpstr>
      <vt:lpstr>Long Undetected Compromises, a Prelude to Many Ransomware .</vt:lpstr>
      <vt:lpstr>Zero Trust – is a very different policy approach …</vt:lpstr>
      <vt:lpstr>ZT Requires that we Assume Compromise … soooo</vt:lpstr>
      <vt:lpstr>But complete compartmentalization is not very useful …soooo</vt:lpstr>
      <vt:lpstr>ZT Implies Many Continuous Enforcement Points … and Their Alerts</vt:lpstr>
      <vt:lpstr>ZT Concept Space</vt:lpstr>
      <vt:lpstr>ZT as of Q2 2021 – The Definitions that Matter</vt:lpstr>
      <vt:lpstr>Zero Trust – Why it matters?  - The Mandate</vt:lpstr>
      <vt:lpstr>What is Zero   Trust?</vt:lpstr>
      <vt:lpstr>High-Level ZT Implementation Architecture </vt:lpstr>
      <vt:lpstr>ZTA Implies Layering (end to end)</vt:lpstr>
      <vt:lpstr>NSA Caveat on Partial ZTA Implementations (limited ZT protection)</vt:lpstr>
      <vt:lpstr>CISA ZT Maturity Model (DRAFT - PC Opened 9/2021)</vt:lpstr>
      <vt:lpstr>Important Observations from CISA ZT MM Document</vt:lpstr>
      <vt:lpstr>CISA MM Transitioning to ZT [Page 4]</vt:lpstr>
      <vt:lpstr>OMB Updates  M-Series Memos</vt:lpstr>
      <vt:lpstr>Where are we now?</vt:lpstr>
      <vt:lpstr>What does ZT look over existing technology</vt:lpstr>
      <vt:lpstr>What does ZT look employing existing technology</vt:lpstr>
      <vt:lpstr>Application Trust Anchor based on  “shifted left” security context </vt:lpstr>
      <vt:lpstr>ZT Applies to Operation of “Critical Software”</vt:lpstr>
      <vt:lpstr>Enter NIST NCCoE</vt:lpstr>
      <vt:lpstr>PowerPoint Presentation</vt:lpstr>
      <vt:lpstr>NCCoE Evaluation Comparative Scenarios  (Pages 5-6) </vt:lpstr>
      <vt:lpstr>CISA Cloud Security Ref Arch (DRAFT - PC Opened 9/2021)</vt:lpstr>
      <vt:lpstr>ZT Leverages DevSecOps The Platform Role:  Zero Trust + Supply Chain + Dev…</vt:lpstr>
      <vt:lpstr>NIST and the EO 14028 (Where ZT is headed)</vt:lpstr>
      <vt:lpstr>Scope + Timeline </vt:lpstr>
      <vt:lpstr>Zero Trust - UK</vt:lpstr>
      <vt:lpstr>EU NIS2 and ZT – Parliament Vote now in November</vt:lpstr>
      <vt:lpstr>EU Supply Chain &amp; DevSecOps &amp; Incident/Vuln Reporting </vt:lpstr>
      <vt:lpstr>ZT Guidance</vt:lpstr>
      <vt:lpstr>NCCoE ZTA Security Control Map. Comparison and Audit of ZTAs</vt:lpstr>
      <vt:lpstr>ZT Direction: ZT in Audit</vt:lpstr>
      <vt:lpstr>ZT Audit Prep - Global</vt:lpstr>
      <vt:lpstr>CISA Cloud Security Ref Arch (DRAFT - PC Opened 9/2021)</vt:lpstr>
      <vt:lpstr>Zero Trust Extension </vt:lpstr>
      <vt:lpstr>Recap</vt:lpstr>
      <vt:lpstr>Thank You</vt:lpstr>
      <vt:lpstr>Appendix of Relevant Sources for ZTA Technical Requirements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Dennis Moreau</dc:creator>
  <cp:lastModifiedBy>Dennis Moreau</cp:lastModifiedBy>
  <cp:revision>85</cp:revision>
  <dcterms:created xsi:type="dcterms:W3CDTF">2021-05-26T16:22:10Z</dcterms:created>
  <dcterms:modified xsi:type="dcterms:W3CDTF">2021-10-04T19:55:55Z</dcterms:modified>
</cp:coreProperties>
</file>